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sldIdLst>
    <p:sldId id="256" r:id="rId3"/>
    <p:sldId id="301" r:id="rId4"/>
    <p:sldId id="303" r:id="rId5"/>
    <p:sldId id="304" r:id="rId6"/>
    <p:sldId id="305" r:id="rId7"/>
    <p:sldId id="257" r:id="rId9"/>
    <p:sldId id="259" r:id="rId10"/>
    <p:sldId id="260" r:id="rId11"/>
    <p:sldId id="272" r:id="rId12"/>
    <p:sldId id="261" r:id="rId13"/>
    <p:sldId id="262" r:id="rId14"/>
    <p:sldId id="263" r:id="rId15"/>
    <p:sldId id="264" r:id="rId16"/>
    <p:sldId id="265" r:id="rId17"/>
    <p:sldId id="266" r:id="rId18"/>
    <p:sldId id="267" r:id="rId19"/>
    <p:sldId id="268" r:id="rId20"/>
    <p:sldId id="269" r:id="rId21"/>
    <p:sldId id="270" r:id="rId22"/>
    <p:sldId id="271" r:id="rId23"/>
    <p:sldId id="275" r:id="rId24"/>
    <p:sldId id="276" r:id="rId25"/>
    <p:sldId id="277" r:id="rId26"/>
    <p:sldId id="278" r:id="rId27"/>
    <p:sldId id="279" r:id="rId28"/>
    <p:sldId id="280" r:id="rId29"/>
    <p:sldId id="292" r:id="rId30"/>
    <p:sldId id="293" r:id="rId31"/>
    <p:sldId id="297" r:id="rId32"/>
    <p:sldId id="294" r:id="rId33"/>
    <p:sldId id="295" r:id="rId34"/>
    <p:sldId id="282" r:id="rId35"/>
    <p:sldId id="306" r:id="rId36"/>
    <p:sldId id="307" r:id="rId37"/>
    <p:sldId id="309"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740"/>
    <a:srgbClr val="EBF3DF"/>
    <a:srgbClr val="79B6B1"/>
    <a:srgbClr val="FFFFFF"/>
    <a:srgbClr val="5F5F5F"/>
    <a:srgbClr val="5B9BD5"/>
    <a:srgbClr val="974726"/>
    <a:srgbClr val="CBC8C5"/>
    <a:srgbClr val="6B4E15"/>
    <a:srgbClr val="E239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116" d="100"/>
          <a:sy n="116" d="100"/>
        </p:scale>
        <p:origin x="336" y="108"/>
      </p:cViewPr>
      <p:guideLst>
        <p:guide orient="horz" pos="3866"/>
        <p:guide pos="30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 Target="slides/slide2.xml"/><Relationship Id="rId39" Type="http://schemas.openxmlformats.org/officeDocument/2006/relationships/presProps" Target="presProps.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jpeg"/><Relationship Id="rId1"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jpeg"/><Relationship Id="rId1" Type="http://schemas.openxmlformats.org/officeDocument/2006/relationships/image" Target="../media/image17.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jpe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3.jpeg"/><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jpe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8.jpeg"/><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25.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jpeg"/><Relationship Id="rId1" Type="http://schemas.openxmlformats.org/officeDocument/2006/relationships/image" Target="../media/image29.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2.jpeg"/><Relationship Id="rId1" Type="http://schemas.openxmlformats.org/officeDocument/2006/relationships/image" Target="../media/image31.jpe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image" Target="../media/image3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37.jpeg"/><Relationship Id="rId1" Type="http://schemas.openxmlformats.org/officeDocument/2006/relationships/image" Target="../media/image36.jpe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image" Target="../media/image39.jpeg"/><Relationship Id="rId1" Type="http://schemas.openxmlformats.org/officeDocument/2006/relationships/image" Target="../media/image38.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40.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41.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7.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47.png"/><Relationship Id="rId1"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48.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9" Type="http://schemas.openxmlformats.org/officeDocument/2006/relationships/image" Target="../media/image12.jpeg"/><Relationship Id="rId8" Type="http://schemas.openxmlformats.org/officeDocument/2006/relationships/image" Target="../media/image11.jpeg"/><Relationship Id="rId7" Type="http://schemas.openxmlformats.org/officeDocument/2006/relationships/image" Target="../media/image10.jpeg"/><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jpeg"/><Relationship Id="rId10" Type="http://schemas.openxmlformats.org/officeDocument/2006/relationships/slideLayout" Target="../slideLayouts/slideLayout7.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33740"/>
        </a:solidFill>
        <a:effectLst/>
      </p:bgPr>
    </p:bg>
    <p:spTree>
      <p:nvGrpSpPr>
        <p:cNvPr id="1" name=""/>
        <p:cNvGrpSpPr/>
        <p:nvPr/>
      </p:nvGrpSpPr>
      <p:grpSpPr/>
      <p:sp>
        <p:nvSpPr>
          <p:cNvPr id="5" name="矩形 4"/>
          <p:cNvSpPr/>
          <p:nvPr/>
        </p:nvSpPr>
        <p:spPr>
          <a:xfrm>
            <a:off x="0" y="2321560"/>
            <a:ext cx="12192000" cy="2214245"/>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 name="图片 7" descr="68T58PICqms_104"/>
          <p:cNvPicPr>
            <a:picLocks noChangeAspect="1"/>
          </p:cNvPicPr>
          <p:nvPr/>
        </p:nvPicPr>
        <p:blipFill>
          <a:blip r:embed="rId1"/>
          <a:srcRect l="27778" t="19077" r="28043" b="19297"/>
          <a:stretch>
            <a:fillRect/>
          </a:stretch>
        </p:blipFill>
        <p:spPr>
          <a:xfrm>
            <a:off x="623570" y="1837690"/>
            <a:ext cx="3282315" cy="3182620"/>
          </a:xfrm>
          <a:prstGeom prst="ellipse">
            <a:avLst/>
          </a:prstGeom>
          <a:ln w="63500">
            <a:solidFill>
              <a:schemeClr val="accent6"/>
            </a:solidFill>
          </a:ln>
        </p:spPr>
      </p:pic>
      <p:sp>
        <p:nvSpPr>
          <p:cNvPr id="9" name="文本框 8"/>
          <p:cNvSpPr txBox="1"/>
          <p:nvPr/>
        </p:nvSpPr>
        <p:spPr>
          <a:xfrm>
            <a:off x="4547235" y="2901950"/>
            <a:ext cx="6151245" cy="922020"/>
          </a:xfrm>
          <a:prstGeom prst="rect">
            <a:avLst/>
          </a:prstGeom>
          <a:noFill/>
        </p:spPr>
        <p:txBody>
          <a:bodyPr wrap="square" rtlCol="0">
            <a:spAutoFit/>
          </a:bodyPr>
          <a:p>
            <a:pPr>
              <a:lnSpc>
                <a:spcPct val="90000"/>
              </a:lnSpc>
            </a:pPr>
            <a:r>
              <a:rPr lang="zh-CN" altLang="en-US" sz="6000" b="1">
                <a:solidFill>
                  <a:srgbClr val="333740"/>
                </a:solidFill>
                <a:latin typeface="黑体" panose="02010609060101010101" charset="-122"/>
                <a:ea typeface="黑体" panose="02010609060101010101" charset="-122"/>
              </a:rPr>
              <a:t>金三角调研</a:t>
            </a:r>
            <a:endParaRPr lang="zh-CN" altLang="en-US" sz="6000" b="1">
              <a:solidFill>
                <a:srgbClr val="333740"/>
              </a:solidFill>
              <a:latin typeface="黑体" panose="02010609060101010101" charset="-122"/>
              <a:ea typeface="黑体" panose="02010609060101010101" charset="-122"/>
            </a:endParaRPr>
          </a:p>
        </p:txBody>
      </p:sp>
      <p:sp>
        <p:nvSpPr>
          <p:cNvPr id="10" name="文本框 9"/>
          <p:cNvSpPr txBox="1"/>
          <p:nvPr/>
        </p:nvSpPr>
        <p:spPr>
          <a:xfrm>
            <a:off x="4637405" y="3939540"/>
            <a:ext cx="5099685" cy="396240"/>
          </a:xfrm>
          <a:prstGeom prst="rect">
            <a:avLst/>
          </a:prstGeom>
          <a:noFill/>
        </p:spPr>
        <p:txBody>
          <a:bodyPr wrap="square" rtlCol="0">
            <a:spAutoFit/>
          </a:bodyPr>
          <a:p>
            <a:r>
              <a:rPr lang="zh-CN" altLang="en-US" sz="2000" b="1">
                <a:solidFill>
                  <a:srgbClr val="333740"/>
                </a:solidFill>
                <a:latin typeface="黑体" panose="02010609060101010101" charset="-122"/>
                <a:ea typeface="黑体" panose="02010609060101010101" charset="-122"/>
              </a:rPr>
              <a:t>有关郑州地铁文化创意的调查</a:t>
            </a:r>
            <a:endParaRPr lang="zh-CN" altLang="en-US" sz="2000" b="1">
              <a:solidFill>
                <a:srgbClr val="333740"/>
              </a:solidFill>
              <a:latin typeface="黑体" panose="02010609060101010101" charset="-122"/>
              <a:ea typeface="黑体" panose="02010609060101010101"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525" y="0"/>
            <a:ext cx="1261745" cy="68580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等腰三角形 4"/>
          <p:cNvSpPr/>
          <p:nvPr/>
        </p:nvSpPr>
        <p:spPr>
          <a:xfrm rot="5400000">
            <a:off x="1077595" y="3130550"/>
            <a:ext cx="410210" cy="375285"/>
          </a:xfrm>
          <a:prstGeom prst="triangl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262890" y="1931035"/>
            <a:ext cx="718820" cy="3906520"/>
          </a:xfrm>
          <a:prstGeom prst="rect">
            <a:avLst/>
          </a:prstGeom>
          <a:noFill/>
        </p:spPr>
        <p:txBody>
          <a:bodyPr vert="eaVert" wrap="square" rtlCol="0">
            <a:spAutoFit/>
          </a:bodyPr>
          <a:p>
            <a:pPr>
              <a:lnSpc>
                <a:spcPct val="110000"/>
              </a:lnSpc>
            </a:pPr>
            <a:r>
              <a:rPr lang="zh-CN" altLang="en-US" sz="3200" b="1">
                <a:solidFill>
                  <a:schemeClr val="bg1"/>
                </a:solidFill>
                <a:latin typeface="黑体" panose="02010609060101010101" charset="-122"/>
                <a:ea typeface="黑体" panose="02010609060101010101" charset="-122"/>
              </a:rPr>
              <a:t>地 铁 票 设 计</a:t>
            </a:r>
            <a:endParaRPr lang="zh-CN" altLang="en-US" sz="3200" b="1">
              <a:solidFill>
                <a:schemeClr val="bg1"/>
              </a:solidFill>
              <a:latin typeface="黑体" panose="02010609060101010101" charset="-122"/>
              <a:ea typeface="黑体" panose="02010609060101010101" charset="-122"/>
            </a:endParaRPr>
          </a:p>
        </p:txBody>
      </p:sp>
      <p:pic>
        <p:nvPicPr>
          <p:cNvPr id="2" name="图片 1" descr="94b58PICrU7_1024"/>
          <p:cNvPicPr>
            <a:picLocks noChangeAspect="1"/>
          </p:cNvPicPr>
          <p:nvPr/>
        </p:nvPicPr>
        <p:blipFill>
          <a:blip r:embed="rId1"/>
          <a:stretch>
            <a:fillRect/>
          </a:stretch>
        </p:blipFill>
        <p:spPr>
          <a:xfrm>
            <a:off x="1564005" y="798830"/>
            <a:ext cx="10311765" cy="53492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525" y="0"/>
            <a:ext cx="1261745" cy="68580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等腰三角形 4"/>
          <p:cNvSpPr/>
          <p:nvPr/>
        </p:nvSpPr>
        <p:spPr>
          <a:xfrm rot="5400000">
            <a:off x="1077595" y="3130550"/>
            <a:ext cx="410210" cy="375285"/>
          </a:xfrm>
          <a:prstGeom prst="triangl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262890" y="1931035"/>
            <a:ext cx="718820" cy="3906520"/>
          </a:xfrm>
          <a:prstGeom prst="rect">
            <a:avLst/>
          </a:prstGeom>
          <a:noFill/>
        </p:spPr>
        <p:txBody>
          <a:bodyPr vert="eaVert" wrap="square" rtlCol="0">
            <a:spAutoFit/>
          </a:bodyPr>
          <a:p>
            <a:pPr>
              <a:lnSpc>
                <a:spcPct val="110000"/>
              </a:lnSpc>
            </a:pPr>
            <a:r>
              <a:rPr lang="zh-CN" altLang="en-US" sz="3200" b="1">
                <a:solidFill>
                  <a:schemeClr val="bg1"/>
                </a:solidFill>
                <a:latin typeface="黑体" panose="02010609060101010101" charset="-122"/>
                <a:ea typeface="黑体" panose="02010609060101010101" charset="-122"/>
              </a:rPr>
              <a:t>地 铁 票 设 计</a:t>
            </a:r>
            <a:endParaRPr lang="zh-CN" altLang="en-US" sz="3200" b="1">
              <a:solidFill>
                <a:schemeClr val="bg1"/>
              </a:solidFill>
              <a:latin typeface="黑体" panose="02010609060101010101" charset="-122"/>
              <a:ea typeface="黑体" panose="02010609060101010101" charset="-122"/>
            </a:endParaRPr>
          </a:p>
        </p:txBody>
      </p:sp>
      <p:pic>
        <p:nvPicPr>
          <p:cNvPr id="11" name="图片 10" descr="W020141228625944882950"/>
          <p:cNvPicPr>
            <a:picLocks noChangeAspect="1"/>
          </p:cNvPicPr>
          <p:nvPr/>
        </p:nvPicPr>
        <p:blipFill>
          <a:blip r:embed="rId1"/>
          <a:srcRect l="6586" r="9103" b="9918"/>
          <a:stretch>
            <a:fillRect/>
          </a:stretch>
        </p:blipFill>
        <p:spPr>
          <a:xfrm>
            <a:off x="2665730" y="394335"/>
            <a:ext cx="4117340" cy="5582285"/>
          </a:xfrm>
          <a:prstGeom prst="rect">
            <a:avLst/>
          </a:prstGeom>
        </p:spPr>
      </p:pic>
      <p:pic>
        <p:nvPicPr>
          <p:cNvPr id="12" name="图片 11" descr="W020141228625945133023"/>
          <p:cNvPicPr>
            <a:picLocks noChangeAspect="1"/>
          </p:cNvPicPr>
          <p:nvPr/>
        </p:nvPicPr>
        <p:blipFill>
          <a:blip r:embed="rId2"/>
          <a:srcRect l="7298" t="4374" r="51714" b="3057"/>
          <a:stretch>
            <a:fillRect/>
          </a:stretch>
        </p:blipFill>
        <p:spPr>
          <a:xfrm>
            <a:off x="6784975" y="794385"/>
            <a:ext cx="3481705" cy="536130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525" y="0"/>
            <a:ext cx="1261745" cy="68580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等腰三角形 4"/>
          <p:cNvSpPr/>
          <p:nvPr/>
        </p:nvSpPr>
        <p:spPr>
          <a:xfrm rot="5400000">
            <a:off x="1077595" y="3130550"/>
            <a:ext cx="410210" cy="375285"/>
          </a:xfrm>
          <a:prstGeom prst="triangl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262890" y="1931035"/>
            <a:ext cx="718820" cy="3906520"/>
          </a:xfrm>
          <a:prstGeom prst="rect">
            <a:avLst/>
          </a:prstGeom>
          <a:noFill/>
        </p:spPr>
        <p:txBody>
          <a:bodyPr vert="eaVert" wrap="square" rtlCol="0">
            <a:spAutoFit/>
          </a:bodyPr>
          <a:p>
            <a:pPr>
              <a:lnSpc>
                <a:spcPct val="110000"/>
              </a:lnSpc>
            </a:pPr>
            <a:r>
              <a:rPr lang="zh-CN" altLang="en-US" sz="3200" b="1">
                <a:solidFill>
                  <a:schemeClr val="bg1"/>
                </a:solidFill>
                <a:latin typeface="黑体" panose="02010609060101010101" charset="-122"/>
                <a:ea typeface="黑体" panose="02010609060101010101" charset="-122"/>
              </a:rPr>
              <a:t>地 铁 票 设 计</a:t>
            </a:r>
            <a:endParaRPr lang="zh-CN" altLang="en-US" sz="3200" b="1">
              <a:solidFill>
                <a:schemeClr val="bg1"/>
              </a:solidFill>
              <a:latin typeface="黑体" panose="02010609060101010101" charset="-122"/>
              <a:ea typeface="黑体" panose="02010609060101010101" charset="-122"/>
            </a:endParaRPr>
          </a:p>
        </p:txBody>
      </p:sp>
      <p:pic>
        <p:nvPicPr>
          <p:cNvPr id="2" name="图片 1" descr="W020140127593441834859"/>
          <p:cNvPicPr>
            <a:picLocks noChangeAspect="1"/>
          </p:cNvPicPr>
          <p:nvPr/>
        </p:nvPicPr>
        <p:blipFill>
          <a:blip r:embed="rId1"/>
          <a:srcRect l="3630" t="6209" r="52434" b="4411"/>
          <a:stretch>
            <a:fillRect/>
          </a:stretch>
        </p:blipFill>
        <p:spPr>
          <a:xfrm>
            <a:off x="2611755" y="772795"/>
            <a:ext cx="4081145" cy="5584825"/>
          </a:xfrm>
          <a:prstGeom prst="rect">
            <a:avLst/>
          </a:prstGeom>
        </p:spPr>
      </p:pic>
      <p:pic>
        <p:nvPicPr>
          <p:cNvPr id="3" name="图片 2" descr="Img435427803"/>
          <p:cNvPicPr>
            <a:picLocks noChangeAspect="1"/>
          </p:cNvPicPr>
          <p:nvPr/>
        </p:nvPicPr>
        <p:blipFill>
          <a:blip r:embed="rId2"/>
          <a:stretch>
            <a:fillRect/>
          </a:stretch>
        </p:blipFill>
        <p:spPr>
          <a:xfrm>
            <a:off x="6885940" y="677545"/>
            <a:ext cx="4301490" cy="580771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525" y="0"/>
            <a:ext cx="1261745" cy="68580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等腰三角形 4"/>
          <p:cNvSpPr/>
          <p:nvPr/>
        </p:nvSpPr>
        <p:spPr>
          <a:xfrm rot="5400000">
            <a:off x="1077595" y="3130550"/>
            <a:ext cx="410210" cy="375285"/>
          </a:xfrm>
          <a:prstGeom prst="triangl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262890" y="1931035"/>
            <a:ext cx="718820" cy="3906520"/>
          </a:xfrm>
          <a:prstGeom prst="rect">
            <a:avLst/>
          </a:prstGeom>
          <a:noFill/>
        </p:spPr>
        <p:txBody>
          <a:bodyPr vert="eaVert" wrap="square" rtlCol="0">
            <a:spAutoFit/>
          </a:bodyPr>
          <a:p>
            <a:pPr>
              <a:lnSpc>
                <a:spcPct val="110000"/>
              </a:lnSpc>
            </a:pPr>
            <a:r>
              <a:rPr lang="zh-CN" altLang="en-US" sz="3200" b="1">
                <a:solidFill>
                  <a:schemeClr val="bg1"/>
                </a:solidFill>
                <a:latin typeface="黑体" panose="02010609060101010101" charset="-122"/>
                <a:ea typeface="黑体" panose="02010609060101010101" charset="-122"/>
              </a:rPr>
              <a:t>地 铁 票 设 计</a:t>
            </a:r>
            <a:endParaRPr lang="zh-CN" altLang="en-US" sz="3200" b="1">
              <a:solidFill>
                <a:schemeClr val="bg1"/>
              </a:solidFill>
              <a:latin typeface="黑体" panose="02010609060101010101" charset="-122"/>
              <a:ea typeface="黑体" panose="02010609060101010101" charset="-122"/>
            </a:endParaRPr>
          </a:p>
        </p:txBody>
      </p:sp>
      <p:pic>
        <p:nvPicPr>
          <p:cNvPr id="7" name="图片 6" descr="se27550293"/>
          <p:cNvPicPr>
            <a:picLocks noChangeAspect="1"/>
          </p:cNvPicPr>
          <p:nvPr/>
        </p:nvPicPr>
        <p:blipFill>
          <a:blip r:embed="rId1"/>
          <a:srcRect l="6752" t="4158" r="3146" b="62713"/>
          <a:stretch>
            <a:fillRect/>
          </a:stretch>
        </p:blipFill>
        <p:spPr>
          <a:xfrm>
            <a:off x="2230120" y="978535"/>
            <a:ext cx="4092575" cy="2605405"/>
          </a:xfrm>
          <a:prstGeom prst="rect">
            <a:avLst/>
          </a:prstGeom>
        </p:spPr>
      </p:pic>
      <p:pic>
        <p:nvPicPr>
          <p:cNvPr id="8" name="图片 7" descr="se27550293"/>
          <p:cNvPicPr>
            <a:picLocks noChangeAspect="1"/>
          </p:cNvPicPr>
          <p:nvPr/>
        </p:nvPicPr>
        <p:blipFill>
          <a:blip r:embed="rId1"/>
          <a:srcRect l="8318" t="36859" r="5396" b="31683"/>
          <a:stretch>
            <a:fillRect/>
          </a:stretch>
        </p:blipFill>
        <p:spPr>
          <a:xfrm>
            <a:off x="6518910" y="1092835"/>
            <a:ext cx="3919220" cy="2473960"/>
          </a:xfrm>
          <a:prstGeom prst="rect">
            <a:avLst/>
          </a:prstGeom>
        </p:spPr>
      </p:pic>
      <p:pic>
        <p:nvPicPr>
          <p:cNvPr id="9" name="图片 8" descr="se27550293"/>
          <p:cNvPicPr>
            <a:picLocks noChangeAspect="1"/>
          </p:cNvPicPr>
          <p:nvPr/>
        </p:nvPicPr>
        <p:blipFill>
          <a:blip r:embed="rId1"/>
          <a:srcRect l="9674" t="68930" r="4488" b="525"/>
          <a:stretch>
            <a:fillRect/>
          </a:stretch>
        </p:blipFill>
        <p:spPr>
          <a:xfrm>
            <a:off x="4476750" y="3723640"/>
            <a:ext cx="4378960" cy="269811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525" y="0"/>
            <a:ext cx="1261745" cy="68580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等腰三角形 4"/>
          <p:cNvSpPr/>
          <p:nvPr/>
        </p:nvSpPr>
        <p:spPr>
          <a:xfrm rot="5400000">
            <a:off x="1077595" y="3130550"/>
            <a:ext cx="410210" cy="375285"/>
          </a:xfrm>
          <a:prstGeom prst="triangl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262890" y="1931035"/>
            <a:ext cx="718820" cy="3906520"/>
          </a:xfrm>
          <a:prstGeom prst="rect">
            <a:avLst/>
          </a:prstGeom>
          <a:noFill/>
        </p:spPr>
        <p:txBody>
          <a:bodyPr vert="eaVert" wrap="square" rtlCol="0">
            <a:spAutoFit/>
          </a:bodyPr>
          <a:p>
            <a:pPr>
              <a:lnSpc>
                <a:spcPct val="110000"/>
              </a:lnSpc>
            </a:pPr>
            <a:r>
              <a:rPr lang="zh-CN" altLang="en-US" sz="3200" b="1">
                <a:solidFill>
                  <a:schemeClr val="bg1"/>
                </a:solidFill>
                <a:latin typeface="黑体" panose="02010609060101010101" charset="-122"/>
                <a:ea typeface="黑体" panose="02010609060101010101" charset="-122"/>
              </a:rPr>
              <a:t>地 铁 票 设 计</a:t>
            </a:r>
            <a:endParaRPr lang="zh-CN" altLang="en-US" sz="3200" b="1">
              <a:solidFill>
                <a:schemeClr val="bg1"/>
              </a:solidFill>
              <a:latin typeface="黑体" panose="02010609060101010101" charset="-122"/>
              <a:ea typeface="黑体" panose="02010609060101010101" charset="-122"/>
            </a:endParaRPr>
          </a:p>
        </p:txBody>
      </p:sp>
      <p:pic>
        <p:nvPicPr>
          <p:cNvPr id="2" name="图片 1" descr="20160128101450"/>
          <p:cNvPicPr>
            <a:picLocks noChangeAspect="1"/>
          </p:cNvPicPr>
          <p:nvPr/>
        </p:nvPicPr>
        <p:blipFill>
          <a:blip r:embed="rId1"/>
          <a:stretch>
            <a:fillRect/>
          </a:stretch>
        </p:blipFill>
        <p:spPr>
          <a:xfrm>
            <a:off x="2729865" y="1028700"/>
            <a:ext cx="3810635" cy="2400935"/>
          </a:xfrm>
          <a:prstGeom prst="rect">
            <a:avLst/>
          </a:prstGeom>
        </p:spPr>
      </p:pic>
      <p:pic>
        <p:nvPicPr>
          <p:cNvPr id="3" name="图片 2" descr="20160128101551"/>
          <p:cNvPicPr>
            <a:picLocks noChangeAspect="1"/>
          </p:cNvPicPr>
          <p:nvPr/>
        </p:nvPicPr>
        <p:blipFill>
          <a:blip r:embed="rId2"/>
          <a:stretch>
            <a:fillRect/>
          </a:stretch>
        </p:blipFill>
        <p:spPr>
          <a:xfrm>
            <a:off x="6784340" y="1028700"/>
            <a:ext cx="3810635" cy="2400935"/>
          </a:xfrm>
          <a:prstGeom prst="rect">
            <a:avLst/>
          </a:prstGeom>
        </p:spPr>
      </p:pic>
      <p:pic>
        <p:nvPicPr>
          <p:cNvPr id="7" name="图片 6" descr="001DdyPVty6FG091W8c6c&amp;690"/>
          <p:cNvPicPr>
            <a:picLocks noChangeAspect="1"/>
          </p:cNvPicPr>
          <p:nvPr/>
        </p:nvPicPr>
        <p:blipFill>
          <a:blip r:embed="rId3"/>
          <a:stretch>
            <a:fillRect/>
          </a:stretch>
        </p:blipFill>
        <p:spPr>
          <a:xfrm>
            <a:off x="6823710" y="3693160"/>
            <a:ext cx="3799840" cy="2451100"/>
          </a:xfrm>
          <a:prstGeom prst="rect">
            <a:avLst/>
          </a:prstGeom>
        </p:spPr>
      </p:pic>
      <p:pic>
        <p:nvPicPr>
          <p:cNvPr id="8" name="图片 7" descr="5358c82e9bb3988fc41df9d2022a8933"/>
          <p:cNvPicPr>
            <a:picLocks noChangeAspect="1"/>
          </p:cNvPicPr>
          <p:nvPr/>
        </p:nvPicPr>
        <p:blipFill>
          <a:blip r:embed="rId4">
            <a:lum bright="-42000"/>
          </a:blip>
          <a:srcRect l="6400" t="11005" r="4762" b="49269"/>
          <a:stretch>
            <a:fillRect/>
          </a:stretch>
        </p:blipFill>
        <p:spPr>
          <a:xfrm>
            <a:off x="2698115" y="3714750"/>
            <a:ext cx="3866515" cy="252476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525" y="0"/>
            <a:ext cx="1261745" cy="68580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等腰三角形 4"/>
          <p:cNvSpPr/>
          <p:nvPr/>
        </p:nvSpPr>
        <p:spPr>
          <a:xfrm rot="5400000">
            <a:off x="1077595" y="3130550"/>
            <a:ext cx="410210" cy="375285"/>
          </a:xfrm>
          <a:prstGeom prst="triangl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262890" y="1931035"/>
            <a:ext cx="718820" cy="3906520"/>
          </a:xfrm>
          <a:prstGeom prst="rect">
            <a:avLst/>
          </a:prstGeom>
          <a:noFill/>
        </p:spPr>
        <p:txBody>
          <a:bodyPr vert="eaVert" wrap="square" rtlCol="0">
            <a:spAutoFit/>
          </a:bodyPr>
          <a:p>
            <a:pPr>
              <a:lnSpc>
                <a:spcPct val="110000"/>
              </a:lnSpc>
            </a:pPr>
            <a:r>
              <a:rPr lang="zh-CN" altLang="en-US" sz="3200" b="1">
                <a:solidFill>
                  <a:schemeClr val="bg1"/>
                </a:solidFill>
                <a:latin typeface="黑体" panose="02010609060101010101" charset="-122"/>
                <a:ea typeface="黑体" panose="02010609060101010101" charset="-122"/>
              </a:rPr>
              <a:t>导 示 图 设 计</a:t>
            </a:r>
            <a:endParaRPr lang="zh-CN" altLang="en-US" sz="3200" b="1">
              <a:solidFill>
                <a:schemeClr val="bg1"/>
              </a:solidFill>
              <a:latin typeface="黑体" panose="02010609060101010101" charset="-122"/>
              <a:ea typeface="黑体" panose="02010609060101010101" charset="-122"/>
            </a:endParaRPr>
          </a:p>
        </p:txBody>
      </p:sp>
      <p:pic>
        <p:nvPicPr>
          <p:cNvPr id="9" name="图片 8" descr="IMG_20160504_111657"/>
          <p:cNvPicPr>
            <a:picLocks noChangeAspect="1"/>
          </p:cNvPicPr>
          <p:nvPr/>
        </p:nvPicPr>
        <p:blipFill>
          <a:blip r:embed="rId1">
            <a:lum bright="12000"/>
          </a:blip>
          <a:srcRect l="18140" t="3251" r="22466" b="11269"/>
          <a:stretch>
            <a:fillRect/>
          </a:stretch>
        </p:blipFill>
        <p:spPr>
          <a:xfrm>
            <a:off x="5029200" y="541020"/>
            <a:ext cx="3042920" cy="584009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525" y="0"/>
            <a:ext cx="1261745" cy="68580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等腰三角形 4"/>
          <p:cNvSpPr/>
          <p:nvPr/>
        </p:nvSpPr>
        <p:spPr>
          <a:xfrm rot="5400000">
            <a:off x="1077595" y="3130550"/>
            <a:ext cx="410210" cy="375285"/>
          </a:xfrm>
          <a:prstGeom prst="triangl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232410" y="1930400"/>
            <a:ext cx="718820" cy="3906520"/>
          </a:xfrm>
          <a:prstGeom prst="rect">
            <a:avLst/>
          </a:prstGeom>
          <a:noFill/>
        </p:spPr>
        <p:txBody>
          <a:bodyPr vert="eaVert" wrap="square" rtlCol="0">
            <a:spAutoFit/>
          </a:bodyPr>
          <a:p>
            <a:pPr>
              <a:lnSpc>
                <a:spcPct val="110000"/>
              </a:lnSpc>
            </a:pPr>
            <a:r>
              <a:rPr lang="zh-CN" altLang="en-US" sz="3200" b="1">
                <a:solidFill>
                  <a:schemeClr val="bg1"/>
                </a:solidFill>
                <a:latin typeface="黑体" panose="02010609060101010101" charset="-122"/>
                <a:ea typeface="黑体" panose="02010609060101010101" charset="-122"/>
              </a:rPr>
              <a:t>站 内 文 化 墙</a:t>
            </a:r>
            <a:endParaRPr lang="zh-CN" altLang="en-US" sz="3200" b="1">
              <a:solidFill>
                <a:schemeClr val="bg1"/>
              </a:solidFill>
              <a:latin typeface="黑体" panose="02010609060101010101" charset="-122"/>
              <a:ea typeface="黑体" panose="02010609060101010101" charset="-122"/>
            </a:endParaRPr>
          </a:p>
        </p:txBody>
      </p:sp>
      <p:pic>
        <p:nvPicPr>
          <p:cNvPr id="2" name="图片 1" descr="QQ图片20160505104428"/>
          <p:cNvPicPr>
            <a:picLocks noChangeAspect="1"/>
          </p:cNvPicPr>
          <p:nvPr/>
        </p:nvPicPr>
        <p:blipFill>
          <a:blip r:embed="rId1"/>
          <a:srcRect l="4498" t="1961" r="1925" b="2115"/>
          <a:stretch>
            <a:fillRect/>
          </a:stretch>
        </p:blipFill>
        <p:spPr>
          <a:xfrm>
            <a:off x="1518920" y="867410"/>
            <a:ext cx="5058410" cy="2484755"/>
          </a:xfrm>
          <a:prstGeom prst="rect">
            <a:avLst/>
          </a:prstGeom>
        </p:spPr>
      </p:pic>
      <p:pic>
        <p:nvPicPr>
          <p:cNvPr id="3" name="图片 2" descr="QQ图片20160505104443"/>
          <p:cNvPicPr>
            <a:picLocks noChangeAspect="1"/>
          </p:cNvPicPr>
          <p:nvPr/>
        </p:nvPicPr>
        <p:blipFill>
          <a:blip r:embed="rId2"/>
          <a:stretch>
            <a:fillRect/>
          </a:stretch>
        </p:blipFill>
        <p:spPr>
          <a:xfrm>
            <a:off x="6746875" y="871220"/>
            <a:ext cx="5227320" cy="2520950"/>
          </a:xfrm>
          <a:prstGeom prst="rect">
            <a:avLst/>
          </a:prstGeom>
        </p:spPr>
      </p:pic>
      <p:pic>
        <p:nvPicPr>
          <p:cNvPr id="7" name="图片 6" descr="QQ图片20160505104449"/>
          <p:cNvPicPr>
            <a:picLocks noChangeAspect="1"/>
          </p:cNvPicPr>
          <p:nvPr/>
        </p:nvPicPr>
        <p:blipFill>
          <a:blip r:embed="rId3"/>
          <a:srcRect l="6647" t="10053" b="11369"/>
          <a:stretch>
            <a:fillRect/>
          </a:stretch>
        </p:blipFill>
        <p:spPr>
          <a:xfrm>
            <a:off x="1540510" y="3509645"/>
            <a:ext cx="5024120" cy="2405380"/>
          </a:xfrm>
          <a:prstGeom prst="rect">
            <a:avLst/>
          </a:prstGeom>
        </p:spPr>
      </p:pic>
      <p:pic>
        <p:nvPicPr>
          <p:cNvPr id="8" name="图片 7" descr="QQ图片20160505104456"/>
          <p:cNvPicPr>
            <a:picLocks noChangeAspect="1"/>
          </p:cNvPicPr>
          <p:nvPr/>
        </p:nvPicPr>
        <p:blipFill>
          <a:blip r:embed="rId4"/>
          <a:srcRect l="7490" t="28146" r="13545" b="23787"/>
          <a:stretch>
            <a:fillRect/>
          </a:stretch>
        </p:blipFill>
        <p:spPr>
          <a:xfrm>
            <a:off x="6748780" y="3535045"/>
            <a:ext cx="5208270" cy="23780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525" y="0"/>
            <a:ext cx="1261745" cy="68580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等腰三角形 4"/>
          <p:cNvSpPr/>
          <p:nvPr/>
        </p:nvSpPr>
        <p:spPr>
          <a:xfrm rot="5400000">
            <a:off x="1077595" y="3130550"/>
            <a:ext cx="410210" cy="375285"/>
          </a:xfrm>
          <a:prstGeom prst="triangl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232410" y="1930400"/>
            <a:ext cx="718820" cy="3906520"/>
          </a:xfrm>
          <a:prstGeom prst="rect">
            <a:avLst/>
          </a:prstGeom>
          <a:noFill/>
        </p:spPr>
        <p:txBody>
          <a:bodyPr vert="eaVert" wrap="square" rtlCol="0">
            <a:spAutoFit/>
          </a:bodyPr>
          <a:p>
            <a:pPr>
              <a:lnSpc>
                <a:spcPct val="110000"/>
              </a:lnSpc>
            </a:pPr>
            <a:r>
              <a:rPr lang="zh-CN" altLang="en-US" sz="3200" b="1">
                <a:solidFill>
                  <a:schemeClr val="bg1"/>
                </a:solidFill>
                <a:latin typeface="黑体" panose="02010609060101010101" charset="-122"/>
                <a:ea typeface="黑体" panose="02010609060101010101" charset="-122"/>
              </a:rPr>
              <a:t>站 内 文 化 墙</a:t>
            </a:r>
            <a:endParaRPr lang="zh-CN" altLang="en-US" sz="3200" b="1">
              <a:solidFill>
                <a:schemeClr val="bg1"/>
              </a:solidFill>
              <a:latin typeface="黑体" panose="02010609060101010101" charset="-122"/>
              <a:ea typeface="黑体" panose="02010609060101010101" charset="-122"/>
            </a:endParaRPr>
          </a:p>
        </p:txBody>
      </p:sp>
      <p:pic>
        <p:nvPicPr>
          <p:cNvPr id="9" name="图片 8" descr="001vd8s5ty6GJL9dbl5cf&amp;690"/>
          <p:cNvPicPr>
            <a:picLocks noChangeAspect="1"/>
          </p:cNvPicPr>
          <p:nvPr/>
        </p:nvPicPr>
        <p:blipFill>
          <a:blip r:embed="rId1"/>
          <a:srcRect l="-75" t="-306" r="75" b="180"/>
          <a:stretch>
            <a:fillRect/>
          </a:stretch>
        </p:blipFill>
        <p:spPr>
          <a:xfrm>
            <a:off x="6866255" y="1410970"/>
            <a:ext cx="4917440" cy="3688080"/>
          </a:xfrm>
          <a:prstGeom prst="roundRect">
            <a:avLst/>
          </a:prstGeom>
          <a:ln w="38100" cmpd="sng">
            <a:solidFill>
              <a:schemeClr val="accent6"/>
            </a:solidFill>
            <a:prstDash val="solid"/>
          </a:ln>
        </p:spPr>
      </p:pic>
      <p:pic>
        <p:nvPicPr>
          <p:cNvPr id="10" name="图片 9" descr="001vd8s5ty6GJL33jGn07&amp;690"/>
          <p:cNvPicPr>
            <a:picLocks noChangeAspect="1"/>
          </p:cNvPicPr>
          <p:nvPr/>
        </p:nvPicPr>
        <p:blipFill>
          <a:blip r:embed="rId2"/>
          <a:srcRect t="-50" b="-50"/>
          <a:stretch>
            <a:fillRect/>
          </a:stretch>
        </p:blipFill>
        <p:spPr>
          <a:xfrm>
            <a:off x="1539875" y="1387475"/>
            <a:ext cx="4998085" cy="3748405"/>
          </a:xfrm>
          <a:prstGeom prst="roundRect">
            <a:avLst/>
          </a:prstGeom>
          <a:ln w="47625" cmpd="sng">
            <a:solidFill>
              <a:schemeClr val="accent6"/>
            </a:solidFill>
            <a:prstDash val="solid"/>
          </a:ln>
        </p:spPr>
      </p:pic>
      <p:sp>
        <p:nvSpPr>
          <p:cNvPr id="12" name="文本框 11"/>
          <p:cNvSpPr txBox="1"/>
          <p:nvPr/>
        </p:nvSpPr>
        <p:spPr>
          <a:xfrm>
            <a:off x="5029200" y="4531360"/>
            <a:ext cx="2205355" cy="457200"/>
          </a:xfrm>
          <a:prstGeom prst="rect">
            <a:avLst/>
          </a:prstGeom>
          <a:noFill/>
        </p:spPr>
        <p:txBody>
          <a:bodyPr wrap="square" rtlCol="0">
            <a:spAutoFit/>
          </a:bodyPr>
          <a:p>
            <a:r>
              <a:rPr lang="zh-CN" altLang="en-US" sz="2400" b="1">
                <a:solidFill>
                  <a:schemeClr val="bg1"/>
                </a:solidFill>
                <a:latin typeface="黑体" panose="02010609060101010101" charset="-122"/>
                <a:ea typeface="黑体" panose="02010609060101010101" charset="-122"/>
              </a:rPr>
              <a:t>桐柏路</a:t>
            </a:r>
            <a:endParaRPr lang="zh-CN" altLang="en-US" sz="2400" b="1">
              <a:solidFill>
                <a:schemeClr val="bg1"/>
              </a:solidFill>
              <a:latin typeface="黑体" panose="02010609060101010101" charset="-122"/>
              <a:ea typeface="黑体" panose="02010609060101010101" charset="-122"/>
            </a:endParaRPr>
          </a:p>
        </p:txBody>
      </p:sp>
      <p:sp>
        <p:nvSpPr>
          <p:cNvPr id="13" name="文本框 12"/>
          <p:cNvSpPr txBox="1"/>
          <p:nvPr/>
        </p:nvSpPr>
        <p:spPr>
          <a:xfrm>
            <a:off x="7216775" y="4521200"/>
            <a:ext cx="1633855" cy="457200"/>
          </a:xfrm>
          <a:prstGeom prst="rect">
            <a:avLst/>
          </a:prstGeom>
          <a:noFill/>
        </p:spPr>
        <p:txBody>
          <a:bodyPr wrap="square" rtlCol="0">
            <a:spAutoFit/>
          </a:bodyPr>
          <a:p>
            <a:r>
              <a:rPr lang="zh-CN" altLang="en-US" sz="2400" b="1">
                <a:solidFill>
                  <a:schemeClr val="bg1"/>
                </a:solidFill>
                <a:latin typeface="黑体" panose="02010609060101010101" charset="-122"/>
                <a:ea typeface="黑体" panose="02010609060101010101" charset="-122"/>
              </a:rPr>
              <a:t>绿城广场</a:t>
            </a:r>
            <a:endParaRPr lang="zh-CN" altLang="en-US" sz="2400" b="1">
              <a:solidFill>
                <a:schemeClr val="bg1"/>
              </a:solidFill>
              <a:latin typeface="黑体" panose="02010609060101010101" charset="-122"/>
              <a:ea typeface="黑体" panose="02010609060101010101"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525" y="0"/>
            <a:ext cx="1261745" cy="68580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等腰三角形 4"/>
          <p:cNvSpPr/>
          <p:nvPr/>
        </p:nvSpPr>
        <p:spPr>
          <a:xfrm rot="5400000">
            <a:off x="1077595" y="3130550"/>
            <a:ext cx="410210" cy="375285"/>
          </a:xfrm>
          <a:prstGeom prst="triangl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232410" y="1930400"/>
            <a:ext cx="718820" cy="3906520"/>
          </a:xfrm>
          <a:prstGeom prst="rect">
            <a:avLst/>
          </a:prstGeom>
          <a:noFill/>
        </p:spPr>
        <p:txBody>
          <a:bodyPr vert="eaVert" wrap="square" rtlCol="0">
            <a:spAutoFit/>
          </a:bodyPr>
          <a:p>
            <a:pPr>
              <a:lnSpc>
                <a:spcPct val="110000"/>
              </a:lnSpc>
            </a:pPr>
            <a:r>
              <a:rPr lang="zh-CN" altLang="en-US" sz="3200" b="1">
                <a:solidFill>
                  <a:schemeClr val="bg1"/>
                </a:solidFill>
                <a:latin typeface="黑体" panose="02010609060101010101" charset="-122"/>
                <a:ea typeface="黑体" panose="02010609060101010101" charset="-122"/>
              </a:rPr>
              <a:t>站 内 文 化 墙</a:t>
            </a:r>
            <a:endParaRPr lang="zh-CN" altLang="en-US" sz="3200" b="1">
              <a:solidFill>
                <a:schemeClr val="bg1"/>
              </a:solidFill>
              <a:latin typeface="黑体" panose="02010609060101010101" charset="-122"/>
              <a:ea typeface="黑体" panose="02010609060101010101" charset="-122"/>
            </a:endParaRPr>
          </a:p>
        </p:txBody>
      </p:sp>
      <p:sp>
        <p:nvSpPr>
          <p:cNvPr id="12" name="文本框 11"/>
          <p:cNvSpPr txBox="1"/>
          <p:nvPr/>
        </p:nvSpPr>
        <p:spPr>
          <a:xfrm>
            <a:off x="5029200" y="4531360"/>
            <a:ext cx="2205355" cy="457200"/>
          </a:xfrm>
          <a:prstGeom prst="rect">
            <a:avLst/>
          </a:prstGeom>
          <a:noFill/>
        </p:spPr>
        <p:txBody>
          <a:bodyPr wrap="square" rtlCol="0">
            <a:spAutoFit/>
          </a:bodyPr>
          <a:p>
            <a:r>
              <a:rPr lang="zh-CN" altLang="en-US" sz="2400" b="1">
                <a:solidFill>
                  <a:schemeClr val="bg1"/>
                </a:solidFill>
                <a:latin typeface="黑体" panose="02010609060101010101" charset="-122"/>
                <a:ea typeface="黑体" panose="02010609060101010101" charset="-122"/>
              </a:rPr>
              <a:t>桐柏路</a:t>
            </a:r>
            <a:endParaRPr lang="zh-CN" altLang="en-US" sz="2400" b="1">
              <a:solidFill>
                <a:schemeClr val="bg1"/>
              </a:solidFill>
              <a:latin typeface="黑体" panose="02010609060101010101" charset="-122"/>
              <a:ea typeface="黑体" panose="02010609060101010101" charset="-122"/>
            </a:endParaRPr>
          </a:p>
        </p:txBody>
      </p:sp>
      <p:sp>
        <p:nvSpPr>
          <p:cNvPr id="13" name="文本框 12"/>
          <p:cNvSpPr txBox="1"/>
          <p:nvPr/>
        </p:nvSpPr>
        <p:spPr>
          <a:xfrm>
            <a:off x="7216775" y="4521200"/>
            <a:ext cx="1633855" cy="457200"/>
          </a:xfrm>
          <a:prstGeom prst="rect">
            <a:avLst/>
          </a:prstGeom>
          <a:noFill/>
        </p:spPr>
        <p:txBody>
          <a:bodyPr wrap="square" rtlCol="0">
            <a:spAutoFit/>
          </a:bodyPr>
          <a:p>
            <a:r>
              <a:rPr lang="zh-CN" altLang="en-US" sz="2400" b="1">
                <a:solidFill>
                  <a:schemeClr val="bg1"/>
                </a:solidFill>
                <a:latin typeface="黑体" panose="02010609060101010101" charset="-122"/>
                <a:ea typeface="黑体" panose="02010609060101010101" charset="-122"/>
              </a:rPr>
              <a:t>绿城广场</a:t>
            </a:r>
            <a:endParaRPr lang="zh-CN" altLang="en-US" sz="2400" b="1">
              <a:solidFill>
                <a:schemeClr val="bg1"/>
              </a:solidFill>
              <a:latin typeface="黑体" panose="02010609060101010101" charset="-122"/>
              <a:ea typeface="黑体" panose="02010609060101010101" charset="-122"/>
            </a:endParaRPr>
          </a:p>
        </p:txBody>
      </p:sp>
      <p:pic>
        <p:nvPicPr>
          <p:cNvPr id="2" name="图片 1" descr="郑州地铁1号线会展中心站文化墙"/>
          <p:cNvPicPr>
            <a:picLocks noChangeAspect="1"/>
          </p:cNvPicPr>
          <p:nvPr/>
        </p:nvPicPr>
        <p:blipFill>
          <a:blip r:embed="rId1"/>
          <a:srcRect t="1049" b="-186"/>
          <a:stretch>
            <a:fillRect/>
          </a:stretch>
        </p:blipFill>
        <p:spPr>
          <a:xfrm>
            <a:off x="1679575" y="1298575"/>
            <a:ext cx="5126355" cy="3558540"/>
          </a:xfrm>
          <a:prstGeom prst="roundRect">
            <a:avLst/>
          </a:prstGeom>
          <a:ln w="38100" cmpd="sng">
            <a:solidFill>
              <a:schemeClr val="accent6"/>
            </a:solidFill>
            <a:prstDash val="solid"/>
          </a:ln>
        </p:spPr>
      </p:pic>
      <p:pic>
        <p:nvPicPr>
          <p:cNvPr id="3" name="图片 2" descr="001vd8s5ty6GJLcsynF83&amp;690"/>
          <p:cNvPicPr>
            <a:picLocks noChangeAspect="1"/>
          </p:cNvPicPr>
          <p:nvPr/>
        </p:nvPicPr>
        <p:blipFill>
          <a:blip r:embed="rId2"/>
          <a:srcRect t="-50" b="-50"/>
          <a:stretch>
            <a:fillRect/>
          </a:stretch>
        </p:blipFill>
        <p:spPr>
          <a:xfrm>
            <a:off x="7023735" y="1337310"/>
            <a:ext cx="4693285" cy="3519805"/>
          </a:xfrm>
          <a:prstGeom prst="roundRect">
            <a:avLst/>
          </a:prstGeom>
          <a:ln w="38100" cmpd="sng">
            <a:solidFill>
              <a:schemeClr val="accent6"/>
            </a:solidFill>
            <a:prstDash val="solid"/>
          </a:ln>
        </p:spPr>
      </p:pic>
      <p:sp>
        <p:nvSpPr>
          <p:cNvPr id="7" name="文本框 6"/>
          <p:cNvSpPr txBox="1"/>
          <p:nvPr/>
        </p:nvSpPr>
        <p:spPr>
          <a:xfrm>
            <a:off x="5029200" y="4184015"/>
            <a:ext cx="2123440" cy="518160"/>
          </a:xfrm>
          <a:prstGeom prst="rect">
            <a:avLst/>
          </a:prstGeom>
          <a:noFill/>
        </p:spPr>
        <p:txBody>
          <a:bodyPr wrap="square" rtlCol="0">
            <a:spAutoFit/>
          </a:bodyPr>
          <a:p>
            <a:r>
              <a:rPr lang="zh-CN" altLang="en-US" sz="2800" b="1">
                <a:solidFill>
                  <a:schemeClr val="bg1"/>
                </a:solidFill>
                <a:latin typeface="黑体" panose="02010609060101010101" charset="-122"/>
                <a:ea typeface="黑体" panose="02010609060101010101" charset="-122"/>
              </a:rPr>
              <a:t>会展中心</a:t>
            </a:r>
            <a:endParaRPr lang="zh-CN" altLang="en-US" sz="2800" b="1">
              <a:solidFill>
                <a:schemeClr val="bg1"/>
              </a:solidFill>
              <a:latin typeface="黑体" panose="02010609060101010101" charset="-122"/>
              <a:ea typeface="黑体" panose="02010609060101010101" charset="-122"/>
            </a:endParaRPr>
          </a:p>
        </p:txBody>
      </p:sp>
      <p:sp>
        <p:nvSpPr>
          <p:cNvPr id="8" name="文本框 7"/>
          <p:cNvSpPr txBox="1"/>
          <p:nvPr/>
        </p:nvSpPr>
        <p:spPr>
          <a:xfrm>
            <a:off x="7319010" y="4265930"/>
            <a:ext cx="2195830" cy="457200"/>
          </a:xfrm>
          <a:prstGeom prst="rect">
            <a:avLst/>
          </a:prstGeom>
          <a:noFill/>
        </p:spPr>
        <p:txBody>
          <a:bodyPr wrap="square" rtlCol="0">
            <a:spAutoFit/>
          </a:bodyPr>
          <a:p>
            <a:r>
              <a:rPr lang="zh-CN" altLang="en-US" sz="2400" b="1">
                <a:solidFill>
                  <a:schemeClr val="bg1"/>
                </a:solidFill>
                <a:latin typeface="黑体" panose="02010609060101010101" charset="-122"/>
                <a:ea typeface="黑体" panose="02010609060101010101" charset="-122"/>
              </a:rPr>
              <a:t>二七广场</a:t>
            </a:r>
            <a:endParaRPr lang="zh-CN" altLang="en-US" sz="2400" b="1">
              <a:solidFill>
                <a:schemeClr val="bg1"/>
              </a:solidFill>
              <a:latin typeface="黑体" panose="02010609060101010101" charset="-122"/>
              <a:ea typeface="黑体" panose="02010609060101010101"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525" y="0"/>
            <a:ext cx="1261745" cy="68580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等腰三角形 4"/>
          <p:cNvSpPr/>
          <p:nvPr/>
        </p:nvSpPr>
        <p:spPr>
          <a:xfrm rot="5400000">
            <a:off x="1077595" y="3130550"/>
            <a:ext cx="410210" cy="375285"/>
          </a:xfrm>
          <a:prstGeom prst="triangl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5140960" y="4531360"/>
            <a:ext cx="2205355" cy="457200"/>
          </a:xfrm>
          <a:prstGeom prst="rect">
            <a:avLst/>
          </a:prstGeom>
          <a:noFill/>
        </p:spPr>
        <p:txBody>
          <a:bodyPr wrap="square" rtlCol="0">
            <a:spAutoFit/>
          </a:bodyPr>
          <a:p>
            <a:r>
              <a:rPr lang="zh-CN" altLang="en-US" sz="2400" b="1">
                <a:solidFill>
                  <a:schemeClr val="bg1"/>
                </a:solidFill>
                <a:latin typeface="黑体" panose="02010609060101010101" charset="-122"/>
                <a:ea typeface="黑体" panose="02010609060101010101" charset="-122"/>
              </a:rPr>
              <a:t>桐柏路</a:t>
            </a:r>
            <a:endParaRPr lang="zh-CN" altLang="en-US" sz="2400" b="1">
              <a:solidFill>
                <a:schemeClr val="bg1"/>
              </a:solidFill>
              <a:latin typeface="黑体" panose="02010609060101010101" charset="-122"/>
              <a:ea typeface="黑体" panose="02010609060101010101" charset="-122"/>
            </a:endParaRPr>
          </a:p>
        </p:txBody>
      </p:sp>
      <p:sp>
        <p:nvSpPr>
          <p:cNvPr id="13" name="文本框 12"/>
          <p:cNvSpPr txBox="1"/>
          <p:nvPr/>
        </p:nvSpPr>
        <p:spPr>
          <a:xfrm>
            <a:off x="7328535" y="4521200"/>
            <a:ext cx="1633855" cy="457200"/>
          </a:xfrm>
          <a:prstGeom prst="rect">
            <a:avLst/>
          </a:prstGeom>
          <a:noFill/>
        </p:spPr>
        <p:txBody>
          <a:bodyPr wrap="square" rtlCol="0">
            <a:spAutoFit/>
          </a:bodyPr>
          <a:p>
            <a:r>
              <a:rPr lang="zh-CN" altLang="en-US" sz="2400" b="1">
                <a:solidFill>
                  <a:schemeClr val="bg1"/>
                </a:solidFill>
                <a:latin typeface="黑体" panose="02010609060101010101" charset="-122"/>
                <a:ea typeface="黑体" panose="02010609060101010101" charset="-122"/>
              </a:rPr>
              <a:t>绿城广场</a:t>
            </a:r>
            <a:endParaRPr lang="zh-CN" altLang="en-US" sz="2400" b="1">
              <a:solidFill>
                <a:schemeClr val="bg1"/>
              </a:solidFill>
              <a:latin typeface="黑体" panose="02010609060101010101" charset="-122"/>
              <a:ea typeface="黑体" panose="02010609060101010101" charset="-122"/>
            </a:endParaRPr>
          </a:p>
        </p:txBody>
      </p:sp>
      <p:sp>
        <p:nvSpPr>
          <p:cNvPr id="7" name="文本框 6"/>
          <p:cNvSpPr txBox="1"/>
          <p:nvPr/>
        </p:nvSpPr>
        <p:spPr>
          <a:xfrm>
            <a:off x="5140960" y="4184015"/>
            <a:ext cx="2123440" cy="518160"/>
          </a:xfrm>
          <a:prstGeom prst="rect">
            <a:avLst/>
          </a:prstGeom>
          <a:noFill/>
        </p:spPr>
        <p:txBody>
          <a:bodyPr wrap="square" rtlCol="0">
            <a:spAutoFit/>
          </a:bodyPr>
          <a:p>
            <a:r>
              <a:rPr lang="zh-CN" altLang="en-US" sz="2800" b="1">
                <a:solidFill>
                  <a:schemeClr val="bg1"/>
                </a:solidFill>
                <a:latin typeface="黑体" panose="02010609060101010101" charset="-122"/>
                <a:ea typeface="黑体" panose="02010609060101010101" charset="-122"/>
              </a:rPr>
              <a:t>会展中心</a:t>
            </a:r>
            <a:endParaRPr lang="zh-CN" altLang="en-US" sz="2800" b="1">
              <a:solidFill>
                <a:schemeClr val="bg1"/>
              </a:solidFill>
              <a:latin typeface="黑体" panose="02010609060101010101" charset="-122"/>
              <a:ea typeface="黑体" panose="02010609060101010101" charset="-122"/>
            </a:endParaRPr>
          </a:p>
        </p:txBody>
      </p:sp>
      <p:sp>
        <p:nvSpPr>
          <p:cNvPr id="8" name="文本框 7"/>
          <p:cNvSpPr txBox="1"/>
          <p:nvPr/>
        </p:nvSpPr>
        <p:spPr>
          <a:xfrm>
            <a:off x="7430770" y="4265930"/>
            <a:ext cx="2195830" cy="457200"/>
          </a:xfrm>
          <a:prstGeom prst="rect">
            <a:avLst/>
          </a:prstGeom>
          <a:noFill/>
        </p:spPr>
        <p:txBody>
          <a:bodyPr wrap="square" rtlCol="0">
            <a:spAutoFit/>
          </a:bodyPr>
          <a:p>
            <a:r>
              <a:rPr lang="zh-CN" altLang="en-US" sz="2400" b="1">
                <a:solidFill>
                  <a:schemeClr val="bg1"/>
                </a:solidFill>
                <a:latin typeface="黑体" panose="02010609060101010101" charset="-122"/>
                <a:ea typeface="黑体" panose="02010609060101010101" charset="-122"/>
              </a:rPr>
              <a:t>二七广场</a:t>
            </a:r>
            <a:endParaRPr lang="zh-CN" altLang="en-US" sz="2400" b="1">
              <a:solidFill>
                <a:schemeClr val="bg1"/>
              </a:solidFill>
              <a:latin typeface="黑体" panose="02010609060101010101" charset="-122"/>
              <a:ea typeface="黑体" panose="02010609060101010101" charset="-122"/>
            </a:endParaRPr>
          </a:p>
        </p:txBody>
      </p:sp>
      <p:sp>
        <p:nvSpPr>
          <p:cNvPr id="10" name="文本框 9"/>
          <p:cNvSpPr txBox="1"/>
          <p:nvPr/>
        </p:nvSpPr>
        <p:spPr>
          <a:xfrm>
            <a:off x="236855" y="2040255"/>
            <a:ext cx="670560" cy="2961005"/>
          </a:xfrm>
          <a:prstGeom prst="rect">
            <a:avLst/>
          </a:prstGeom>
          <a:noFill/>
        </p:spPr>
        <p:txBody>
          <a:bodyPr vert="eaVert" wrap="square" rtlCol="0">
            <a:spAutoFit/>
          </a:bodyPr>
          <a:p>
            <a:r>
              <a:rPr lang="zh-CN" altLang="en-US" sz="3200" b="1">
                <a:solidFill>
                  <a:schemeClr val="bg1"/>
                </a:solidFill>
                <a:latin typeface="黑体" panose="02010609060101010101" charset="-122"/>
                <a:ea typeface="黑体" panose="02010609060101010101" charset="-122"/>
              </a:rPr>
              <a:t>空 间 饰 设 计</a:t>
            </a:r>
            <a:endParaRPr lang="zh-CN" altLang="en-US" sz="3200" b="1">
              <a:solidFill>
                <a:schemeClr val="bg1"/>
              </a:solidFill>
              <a:latin typeface="黑体" panose="02010609060101010101" charset="-122"/>
              <a:ea typeface="黑体" panose="02010609060101010101" charset="-122"/>
            </a:endParaRPr>
          </a:p>
        </p:txBody>
      </p:sp>
      <p:pic>
        <p:nvPicPr>
          <p:cNvPr id="11" name="图片 10" descr="QQ图片20160505110640"/>
          <p:cNvPicPr>
            <a:picLocks noChangeAspect="1"/>
          </p:cNvPicPr>
          <p:nvPr/>
        </p:nvPicPr>
        <p:blipFill>
          <a:blip r:embed="rId1"/>
          <a:stretch>
            <a:fillRect/>
          </a:stretch>
        </p:blipFill>
        <p:spPr>
          <a:xfrm>
            <a:off x="2395855" y="368300"/>
            <a:ext cx="3910965" cy="2934335"/>
          </a:xfrm>
          <a:prstGeom prst="rect">
            <a:avLst/>
          </a:prstGeom>
          <a:ln w="38100" cmpd="sng">
            <a:solidFill>
              <a:schemeClr val="accent6"/>
            </a:solidFill>
            <a:prstDash val="solid"/>
          </a:ln>
        </p:spPr>
      </p:pic>
      <p:pic>
        <p:nvPicPr>
          <p:cNvPr id="14" name="图片 13" descr="QQ图片20160505110657"/>
          <p:cNvPicPr>
            <a:picLocks noChangeAspect="1"/>
          </p:cNvPicPr>
          <p:nvPr/>
        </p:nvPicPr>
        <p:blipFill>
          <a:blip r:embed="rId2">
            <a:lum bright="-12000"/>
          </a:blip>
          <a:stretch>
            <a:fillRect/>
          </a:stretch>
        </p:blipFill>
        <p:spPr>
          <a:xfrm>
            <a:off x="2401570" y="3495675"/>
            <a:ext cx="3929380" cy="2947670"/>
          </a:xfrm>
          <a:prstGeom prst="rect">
            <a:avLst/>
          </a:prstGeom>
          <a:ln w="38100" cmpd="sng">
            <a:solidFill>
              <a:schemeClr val="accent6"/>
            </a:solidFill>
            <a:prstDash val="solid"/>
          </a:ln>
        </p:spPr>
      </p:pic>
      <p:pic>
        <p:nvPicPr>
          <p:cNvPr id="15" name="图片 14" descr="QQ图片20160505110852"/>
          <p:cNvPicPr>
            <a:picLocks noChangeAspect="1"/>
          </p:cNvPicPr>
          <p:nvPr/>
        </p:nvPicPr>
        <p:blipFill>
          <a:blip r:embed="rId3"/>
          <a:stretch>
            <a:fillRect/>
          </a:stretch>
        </p:blipFill>
        <p:spPr>
          <a:xfrm>
            <a:off x="6514465" y="362585"/>
            <a:ext cx="4595495" cy="6127750"/>
          </a:xfrm>
          <a:prstGeom prst="rect">
            <a:avLst/>
          </a:prstGeom>
          <a:ln w="38100" cmpd="sng">
            <a:solidFill>
              <a:schemeClr val="accent6"/>
            </a:solidFill>
            <a:prstDash val="soli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740"/>
        </a:solidFill>
        <a:effectLst/>
      </p:bgPr>
    </p:bg>
    <p:spTree>
      <p:nvGrpSpPr>
        <p:cNvPr id="1" name=""/>
        <p:cNvGrpSpPr/>
        <p:nvPr/>
      </p:nvGrpSpPr>
      <p:grpSpPr/>
      <p:sp>
        <p:nvSpPr>
          <p:cNvPr id="9" name="五边形 8"/>
          <p:cNvSpPr/>
          <p:nvPr/>
        </p:nvSpPr>
        <p:spPr>
          <a:xfrm>
            <a:off x="854710" y="2562860"/>
            <a:ext cx="2357755" cy="1531620"/>
          </a:xfrm>
          <a:prstGeom prst="homePlate">
            <a:avLst/>
          </a:prstGeom>
          <a:ln>
            <a:solidFill>
              <a:srgbClr val="3337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燕尾形 10"/>
          <p:cNvSpPr/>
          <p:nvPr/>
        </p:nvSpPr>
        <p:spPr>
          <a:xfrm>
            <a:off x="6637020" y="2573655"/>
            <a:ext cx="2614295" cy="1501140"/>
          </a:xfrm>
          <a:prstGeom prst="chevron">
            <a:avLst/>
          </a:prstGeom>
          <a:solidFill>
            <a:schemeClr val="accent6"/>
          </a:solidFill>
          <a:ln>
            <a:solidFill>
              <a:srgbClr val="3337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燕尾形 12"/>
          <p:cNvSpPr/>
          <p:nvPr/>
        </p:nvSpPr>
        <p:spPr>
          <a:xfrm>
            <a:off x="4622800" y="2578100"/>
            <a:ext cx="2614295" cy="1501140"/>
          </a:xfrm>
          <a:prstGeom prst="chevron">
            <a:avLst/>
          </a:prstGeom>
          <a:solidFill>
            <a:schemeClr val="accent2"/>
          </a:solidFill>
          <a:ln>
            <a:solidFill>
              <a:srgbClr val="3337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燕尾形 14"/>
          <p:cNvSpPr/>
          <p:nvPr/>
        </p:nvSpPr>
        <p:spPr>
          <a:xfrm>
            <a:off x="2620010" y="2582545"/>
            <a:ext cx="2614295" cy="1501140"/>
          </a:xfrm>
          <a:prstGeom prst="chevron">
            <a:avLst/>
          </a:prstGeom>
          <a:solidFill>
            <a:srgbClr val="79B6B1"/>
          </a:solidFill>
          <a:ln>
            <a:solidFill>
              <a:srgbClr val="3337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燕尾形 28"/>
          <p:cNvSpPr/>
          <p:nvPr/>
        </p:nvSpPr>
        <p:spPr>
          <a:xfrm>
            <a:off x="8653780" y="2557780"/>
            <a:ext cx="3144520" cy="1510665"/>
          </a:xfrm>
          <a:prstGeom prst="chevron">
            <a:avLst/>
          </a:prstGeom>
          <a:solidFill>
            <a:srgbClr val="E23942"/>
          </a:solidFill>
          <a:ln>
            <a:solidFill>
              <a:srgbClr val="3337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矩形 33"/>
          <p:cNvSpPr/>
          <p:nvPr/>
        </p:nvSpPr>
        <p:spPr>
          <a:xfrm>
            <a:off x="11026775" y="2035175"/>
            <a:ext cx="827405" cy="2879725"/>
          </a:xfrm>
          <a:prstGeom prst="rect">
            <a:avLst/>
          </a:prstGeom>
          <a:solidFill>
            <a:srgbClr val="333740"/>
          </a:solidFill>
          <a:ln>
            <a:solidFill>
              <a:srgbClr val="3337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文本框 34"/>
          <p:cNvSpPr txBox="1"/>
          <p:nvPr/>
        </p:nvSpPr>
        <p:spPr>
          <a:xfrm>
            <a:off x="1112520" y="2943225"/>
            <a:ext cx="1306830" cy="762000"/>
          </a:xfrm>
          <a:prstGeom prst="rect">
            <a:avLst/>
          </a:prstGeom>
          <a:noFill/>
        </p:spPr>
        <p:txBody>
          <a:bodyPr wrap="square" rtlCol="0">
            <a:spAutoFit/>
          </a:bodyPr>
          <a:p>
            <a:r>
              <a:rPr lang="zh-CN" altLang="en-US" sz="4400" b="1">
                <a:solidFill>
                  <a:schemeClr val="bg1"/>
                </a:solidFill>
                <a:latin typeface="黑体" panose="02010609060101010101" charset="-122"/>
                <a:ea typeface="黑体" panose="02010609060101010101" charset="-122"/>
              </a:rPr>
              <a:t>目录</a:t>
            </a:r>
            <a:endParaRPr lang="zh-CN" altLang="en-US" sz="4400" b="1">
              <a:solidFill>
                <a:schemeClr val="bg1"/>
              </a:solidFill>
              <a:latin typeface="黑体" panose="02010609060101010101" charset="-122"/>
              <a:ea typeface="黑体" panose="02010609060101010101" charset="-122"/>
            </a:endParaRPr>
          </a:p>
        </p:txBody>
      </p:sp>
      <p:sp>
        <p:nvSpPr>
          <p:cNvPr id="36" name="文本框 35"/>
          <p:cNvSpPr txBox="1"/>
          <p:nvPr/>
        </p:nvSpPr>
        <p:spPr>
          <a:xfrm>
            <a:off x="3644265" y="2882265"/>
            <a:ext cx="1411605" cy="822960"/>
          </a:xfrm>
          <a:prstGeom prst="rect">
            <a:avLst/>
          </a:prstGeom>
          <a:noFill/>
        </p:spPr>
        <p:txBody>
          <a:bodyPr wrap="square" rtlCol="0">
            <a:spAutoFit/>
          </a:bodyPr>
          <a:p>
            <a:r>
              <a:rPr lang="zh-CN" altLang="en-US" sz="2400" b="1">
                <a:solidFill>
                  <a:schemeClr val="bg1"/>
                </a:solidFill>
                <a:latin typeface="黑体" panose="02010609060101010101" charset="-122"/>
                <a:ea typeface="黑体" panose="02010609060101010101" charset="-122"/>
              </a:rPr>
              <a:t>调研</a:t>
            </a:r>
            <a:endParaRPr lang="zh-CN" altLang="en-US" sz="2400" b="1">
              <a:solidFill>
                <a:schemeClr val="bg1"/>
              </a:solidFill>
              <a:latin typeface="黑体" panose="02010609060101010101" charset="-122"/>
              <a:ea typeface="黑体" panose="02010609060101010101" charset="-122"/>
            </a:endParaRPr>
          </a:p>
          <a:p>
            <a:r>
              <a:rPr lang="zh-CN" altLang="en-US" sz="2400" b="1">
                <a:solidFill>
                  <a:schemeClr val="bg1"/>
                </a:solidFill>
                <a:latin typeface="黑体" panose="02010609060101010101" charset="-122"/>
                <a:ea typeface="黑体" panose="02010609060101010101" charset="-122"/>
              </a:rPr>
              <a:t>计划</a:t>
            </a:r>
            <a:endParaRPr lang="zh-CN" altLang="en-US" sz="2400" b="1">
              <a:solidFill>
                <a:schemeClr val="bg1"/>
              </a:solidFill>
              <a:latin typeface="黑体" panose="02010609060101010101" charset="-122"/>
              <a:ea typeface="黑体" panose="02010609060101010101" charset="-122"/>
            </a:endParaRPr>
          </a:p>
        </p:txBody>
      </p:sp>
      <p:sp>
        <p:nvSpPr>
          <p:cNvPr id="38" name="文本框 37"/>
          <p:cNvSpPr txBox="1"/>
          <p:nvPr/>
        </p:nvSpPr>
        <p:spPr>
          <a:xfrm>
            <a:off x="5492115" y="2892425"/>
            <a:ext cx="1317625" cy="822960"/>
          </a:xfrm>
          <a:prstGeom prst="rect">
            <a:avLst/>
          </a:prstGeom>
          <a:noFill/>
        </p:spPr>
        <p:txBody>
          <a:bodyPr wrap="square" rtlCol="0">
            <a:spAutoFit/>
          </a:bodyPr>
          <a:p>
            <a:r>
              <a:rPr lang="zh-CN" altLang="en-US" sz="2400" b="1">
                <a:solidFill>
                  <a:schemeClr val="bg1"/>
                </a:solidFill>
                <a:latin typeface="黑体" panose="02010609060101010101" charset="-122"/>
                <a:ea typeface="黑体" panose="02010609060101010101" charset="-122"/>
              </a:rPr>
              <a:t>制作调</a:t>
            </a:r>
            <a:endParaRPr lang="zh-CN" altLang="en-US" sz="2400" b="1">
              <a:solidFill>
                <a:schemeClr val="bg1"/>
              </a:solidFill>
              <a:latin typeface="黑体" panose="02010609060101010101" charset="-122"/>
              <a:ea typeface="黑体" panose="02010609060101010101" charset="-122"/>
            </a:endParaRPr>
          </a:p>
          <a:p>
            <a:r>
              <a:rPr lang="zh-CN" altLang="en-US" sz="2400" b="1">
                <a:solidFill>
                  <a:schemeClr val="bg1"/>
                </a:solidFill>
                <a:latin typeface="黑体" panose="02010609060101010101" charset="-122"/>
                <a:ea typeface="黑体" panose="02010609060101010101" charset="-122"/>
              </a:rPr>
              <a:t>查问卷</a:t>
            </a:r>
            <a:endParaRPr lang="zh-CN" altLang="en-US" sz="2400" b="1">
              <a:solidFill>
                <a:schemeClr val="bg1"/>
              </a:solidFill>
              <a:latin typeface="黑体" panose="02010609060101010101" charset="-122"/>
              <a:ea typeface="黑体" panose="02010609060101010101" charset="-122"/>
            </a:endParaRPr>
          </a:p>
        </p:txBody>
      </p:sp>
      <p:sp>
        <p:nvSpPr>
          <p:cNvPr id="39" name="文本框 38"/>
          <p:cNvSpPr txBox="1"/>
          <p:nvPr/>
        </p:nvSpPr>
        <p:spPr>
          <a:xfrm>
            <a:off x="7679690" y="2882900"/>
            <a:ext cx="1133475" cy="822960"/>
          </a:xfrm>
          <a:prstGeom prst="rect">
            <a:avLst/>
          </a:prstGeom>
          <a:noFill/>
        </p:spPr>
        <p:txBody>
          <a:bodyPr wrap="square" rtlCol="0">
            <a:spAutoFit/>
          </a:bodyPr>
          <a:p>
            <a:r>
              <a:rPr lang="zh-CN" altLang="en-US" sz="2400" b="1">
                <a:solidFill>
                  <a:schemeClr val="bg1"/>
                </a:solidFill>
                <a:latin typeface="黑体" panose="02010609060101010101" charset="-122"/>
                <a:ea typeface="黑体" panose="02010609060101010101" charset="-122"/>
              </a:rPr>
              <a:t>执行</a:t>
            </a:r>
            <a:endParaRPr lang="zh-CN" altLang="en-US" sz="2400" b="1">
              <a:solidFill>
                <a:schemeClr val="bg1"/>
              </a:solidFill>
              <a:latin typeface="黑体" panose="02010609060101010101" charset="-122"/>
              <a:ea typeface="黑体" panose="02010609060101010101" charset="-122"/>
            </a:endParaRPr>
          </a:p>
          <a:p>
            <a:r>
              <a:rPr lang="zh-CN" altLang="en-US" sz="2400" b="1">
                <a:solidFill>
                  <a:schemeClr val="bg1"/>
                </a:solidFill>
                <a:latin typeface="黑体" panose="02010609060101010101" charset="-122"/>
                <a:ea typeface="黑体" panose="02010609060101010101" charset="-122"/>
              </a:rPr>
              <a:t>调研</a:t>
            </a:r>
            <a:endParaRPr lang="zh-CN" altLang="en-US" sz="2400" b="1">
              <a:solidFill>
                <a:schemeClr val="bg1"/>
              </a:solidFill>
              <a:latin typeface="黑体" panose="02010609060101010101" charset="-122"/>
              <a:ea typeface="黑体" panose="02010609060101010101" charset="-122"/>
            </a:endParaRPr>
          </a:p>
        </p:txBody>
      </p:sp>
      <p:sp>
        <p:nvSpPr>
          <p:cNvPr id="41" name="文本框 40"/>
          <p:cNvSpPr txBox="1"/>
          <p:nvPr/>
        </p:nvSpPr>
        <p:spPr>
          <a:xfrm>
            <a:off x="9820275" y="2861945"/>
            <a:ext cx="1266190" cy="822960"/>
          </a:xfrm>
          <a:prstGeom prst="rect">
            <a:avLst/>
          </a:prstGeom>
          <a:noFill/>
        </p:spPr>
        <p:txBody>
          <a:bodyPr wrap="square" rtlCol="0">
            <a:spAutoFit/>
          </a:bodyPr>
          <a:p>
            <a:r>
              <a:rPr lang="zh-CN" altLang="en-US" sz="2400" b="1">
                <a:solidFill>
                  <a:schemeClr val="bg1"/>
                </a:solidFill>
                <a:latin typeface="黑体" panose="02010609060101010101" charset="-122"/>
                <a:ea typeface="黑体" panose="02010609060101010101" charset="-122"/>
              </a:rPr>
              <a:t>总结</a:t>
            </a:r>
            <a:endParaRPr lang="zh-CN" altLang="en-US" sz="2400" b="1">
              <a:solidFill>
                <a:schemeClr val="bg1"/>
              </a:solidFill>
              <a:latin typeface="黑体" panose="02010609060101010101" charset="-122"/>
              <a:ea typeface="黑体" panose="02010609060101010101" charset="-122"/>
            </a:endParaRPr>
          </a:p>
          <a:p>
            <a:r>
              <a:rPr lang="zh-CN" altLang="en-US" sz="2400" b="1">
                <a:solidFill>
                  <a:schemeClr val="bg1"/>
                </a:solidFill>
                <a:latin typeface="黑体" panose="02010609060101010101" charset="-122"/>
                <a:ea typeface="黑体" panose="02010609060101010101" charset="-122"/>
              </a:rPr>
              <a:t>分析</a:t>
            </a:r>
            <a:endParaRPr lang="zh-CN" altLang="en-US" sz="2400" b="1">
              <a:solidFill>
                <a:schemeClr val="bg1"/>
              </a:solidFill>
              <a:latin typeface="黑体" panose="02010609060101010101" charset="-122"/>
              <a:ea typeface="黑体" panose="02010609060101010101"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525" y="0"/>
            <a:ext cx="1261745" cy="68580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等腰三角形 4"/>
          <p:cNvSpPr/>
          <p:nvPr/>
        </p:nvSpPr>
        <p:spPr>
          <a:xfrm rot="5400000">
            <a:off x="1087755" y="3130550"/>
            <a:ext cx="410210" cy="375285"/>
          </a:xfrm>
          <a:prstGeom prst="triangl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5140960" y="4531360"/>
            <a:ext cx="2205355" cy="457200"/>
          </a:xfrm>
          <a:prstGeom prst="rect">
            <a:avLst/>
          </a:prstGeom>
          <a:noFill/>
        </p:spPr>
        <p:txBody>
          <a:bodyPr wrap="square" rtlCol="0">
            <a:spAutoFit/>
          </a:bodyPr>
          <a:p>
            <a:r>
              <a:rPr lang="zh-CN" altLang="en-US" sz="2400" b="1">
                <a:solidFill>
                  <a:schemeClr val="bg1"/>
                </a:solidFill>
                <a:latin typeface="黑体" panose="02010609060101010101" charset="-122"/>
                <a:ea typeface="黑体" panose="02010609060101010101" charset="-122"/>
              </a:rPr>
              <a:t>桐柏路</a:t>
            </a:r>
            <a:endParaRPr lang="zh-CN" altLang="en-US" sz="2400" b="1">
              <a:solidFill>
                <a:schemeClr val="bg1"/>
              </a:solidFill>
              <a:latin typeface="黑体" panose="02010609060101010101" charset="-122"/>
              <a:ea typeface="黑体" panose="02010609060101010101" charset="-122"/>
            </a:endParaRPr>
          </a:p>
        </p:txBody>
      </p:sp>
      <p:sp>
        <p:nvSpPr>
          <p:cNvPr id="13" name="文本框 12"/>
          <p:cNvSpPr txBox="1"/>
          <p:nvPr/>
        </p:nvSpPr>
        <p:spPr>
          <a:xfrm>
            <a:off x="7328535" y="4521200"/>
            <a:ext cx="1633855" cy="457200"/>
          </a:xfrm>
          <a:prstGeom prst="rect">
            <a:avLst/>
          </a:prstGeom>
          <a:noFill/>
        </p:spPr>
        <p:txBody>
          <a:bodyPr wrap="square" rtlCol="0">
            <a:spAutoFit/>
          </a:bodyPr>
          <a:p>
            <a:r>
              <a:rPr lang="zh-CN" altLang="en-US" sz="2400" b="1">
                <a:solidFill>
                  <a:schemeClr val="bg1"/>
                </a:solidFill>
                <a:latin typeface="黑体" panose="02010609060101010101" charset="-122"/>
                <a:ea typeface="黑体" panose="02010609060101010101" charset="-122"/>
              </a:rPr>
              <a:t>绿城广场</a:t>
            </a:r>
            <a:endParaRPr lang="zh-CN" altLang="en-US" sz="2400" b="1">
              <a:solidFill>
                <a:schemeClr val="bg1"/>
              </a:solidFill>
              <a:latin typeface="黑体" panose="02010609060101010101" charset="-122"/>
              <a:ea typeface="黑体" panose="02010609060101010101" charset="-122"/>
            </a:endParaRPr>
          </a:p>
        </p:txBody>
      </p:sp>
      <p:sp>
        <p:nvSpPr>
          <p:cNvPr id="7" name="文本框 6"/>
          <p:cNvSpPr txBox="1"/>
          <p:nvPr/>
        </p:nvSpPr>
        <p:spPr>
          <a:xfrm>
            <a:off x="5140960" y="4184015"/>
            <a:ext cx="2123440" cy="518160"/>
          </a:xfrm>
          <a:prstGeom prst="rect">
            <a:avLst/>
          </a:prstGeom>
          <a:noFill/>
        </p:spPr>
        <p:txBody>
          <a:bodyPr wrap="square" rtlCol="0">
            <a:spAutoFit/>
          </a:bodyPr>
          <a:p>
            <a:r>
              <a:rPr lang="zh-CN" altLang="en-US" sz="2800" b="1">
                <a:solidFill>
                  <a:schemeClr val="bg1"/>
                </a:solidFill>
                <a:latin typeface="黑体" panose="02010609060101010101" charset="-122"/>
                <a:ea typeface="黑体" panose="02010609060101010101" charset="-122"/>
              </a:rPr>
              <a:t>会展中心</a:t>
            </a:r>
            <a:endParaRPr lang="zh-CN" altLang="en-US" sz="2800" b="1">
              <a:solidFill>
                <a:schemeClr val="bg1"/>
              </a:solidFill>
              <a:latin typeface="黑体" panose="02010609060101010101" charset="-122"/>
              <a:ea typeface="黑体" panose="02010609060101010101" charset="-122"/>
            </a:endParaRPr>
          </a:p>
        </p:txBody>
      </p:sp>
      <p:sp>
        <p:nvSpPr>
          <p:cNvPr id="8" name="文本框 7"/>
          <p:cNvSpPr txBox="1"/>
          <p:nvPr/>
        </p:nvSpPr>
        <p:spPr>
          <a:xfrm>
            <a:off x="7430770" y="4265930"/>
            <a:ext cx="2195830" cy="457200"/>
          </a:xfrm>
          <a:prstGeom prst="rect">
            <a:avLst/>
          </a:prstGeom>
          <a:noFill/>
        </p:spPr>
        <p:txBody>
          <a:bodyPr wrap="square" rtlCol="0">
            <a:spAutoFit/>
          </a:bodyPr>
          <a:p>
            <a:r>
              <a:rPr lang="zh-CN" altLang="en-US" sz="2400" b="1">
                <a:solidFill>
                  <a:schemeClr val="bg1"/>
                </a:solidFill>
                <a:latin typeface="黑体" panose="02010609060101010101" charset="-122"/>
                <a:ea typeface="黑体" panose="02010609060101010101" charset="-122"/>
              </a:rPr>
              <a:t>二七广场</a:t>
            </a:r>
            <a:endParaRPr lang="zh-CN" altLang="en-US" sz="2400" b="1">
              <a:solidFill>
                <a:schemeClr val="bg1"/>
              </a:solidFill>
              <a:latin typeface="黑体" panose="02010609060101010101" charset="-122"/>
              <a:ea typeface="黑体" panose="02010609060101010101" charset="-122"/>
            </a:endParaRPr>
          </a:p>
        </p:txBody>
      </p:sp>
      <p:sp>
        <p:nvSpPr>
          <p:cNvPr id="10" name="文本框 9"/>
          <p:cNvSpPr txBox="1"/>
          <p:nvPr/>
        </p:nvSpPr>
        <p:spPr>
          <a:xfrm>
            <a:off x="236855" y="2040255"/>
            <a:ext cx="670560" cy="2961005"/>
          </a:xfrm>
          <a:prstGeom prst="rect">
            <a:avLst/>
          </a:prstGeom>
          <a:noFill/>
        </p:spPr>
        <p:txBody>
          <a:bodyPr vert="eaVert" wrap="square" rtlCol="0">
            <a:spAutoFit/>
          </a:bodyPr>
          <a:p>
            <a:r>
              <a:rPr lang="zh-CN" altLang="en-US" sz="3200" b="1">
                <a:solidFill>
                  <a:schemeClr val="bg1"/>
                </a:solidFill>
                <a:latin typeface="黑体" panose="02010609060101010101" charset="-122"/>
                <a:ea typeface="黑体" panose="02010609060101010101" charset="-122"/>
              </a:rPr>
              <a:t>主 题 专 列</a:t>
            </a:r>
            <a:endParaRPr lang="zh-CN" altLang="en-US" sz="3200" b="1">
              <a:solidFill>
                <a:schemeClr val="bg1"/>
              </a:solidFill>
              <a:latin typeface="黑体" panose="02010609060101010101" charset="-122"/>
              <a:ea typeface="黑体" panose="02010609060101010101" charset="-122"/>
            </a:endParaRPr>
          </a:p>
        </p:txBody>
      </p:sp>
      <p:sp>
        <p:nvSpPr>
          <p:cNvPr id="2" name="爆炸形 1 1"/>
          <p:cNvSpPr/>
          <p:nvPr/>
        </p:nvSpPr>
        <p:spPr>
          <a:xfrm>
            <a:off x="3383280" y="1099185"/>
            <a:ext cx="7177405" cy="4566920"/>
          </a:xfrm>
          <a:prstGeom prst="irregularSeal1">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4857750" y="2881630"/>
            <a:ext cx="3833495" cy="640080"/>
          </a:xfrm>
          <a:prstGeom prst="rect">
            <a:avLst/>
          </a:prstGeom>
          <a:noFill/>
        </p:spPr>
        <p:txBody>
          <a:bodyPr wrap="square" rtlCol="0">
            <a:spAutoFit/>
          </a:bodyPr>
          <a:p>
            <a:r>
              <a:rPr lang="zh-CN" altLang="en-US" sz="3600" b="1">
                <a:solidFill>
                  <a:schemeClr val="bg1"/>
                </a:solidFill>
                <a:latin typeface="黑体" panose="02010609060101010101" charset="-122"/>
                <a:ea typeface="黑体" panose="02010609060101010101" charset="-122"/>
              </a:rPr>
              <a:t>樱花专列已下架</a:t>
            </a:r>
            <a:endParaRPr lang="zh-CN" altLang="en-US" sz="3600" b="1">
              <a:solidFill>
                <a:schemeClr val="bg1"/>
              </a:solidFill>
              <a:latin typeface="黑体" panose="02010609060101010101" charset="-122"/>
              <a:ea typeface="黑体" panose="02010609060101010101"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0" y="0"/>
            <a:ext cx="1261745" cy="6858000"/>
          </a:xfrm>
          <a:prstGeom prst="rect">
            <a:avLst/>
          </a:prstGeom>
          <a:solidFill>
            <a:schemeClr val="accent6"/>
          </a:solidFill>
          <a:ln>
            <a:solidFill>
              <a:srgbClr val="79B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等腰三角形 4"/>
          <p:cNvSpPr/>
          <p:nvPr/>
        </p:nvSpPr>
        <p:spPr>
          <a:xfrm rot="5400000">
            <a:off x="1099820" y="3130550"/>
            <a:ext cx="410210" cy="375285"/>
          </a:xfrm>
          <a:prstGeom prst="triangl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236855" y="2040255"/>
            <a:ext cx="670560" cy="2961005"/>
          </a:xfrm>
          <a:prstGeom prst="rect">
            <a:avLst/>
          </a:prstGeom>
          <a:noFill/>
        </p:spPr>
        <p:txBody>
          <a:bodyPr vert="eaVert" wrap="square" rtlCol="0">
            <a:spAutoFit/>
          </a:bodyPr>
          <a:p>
            <a:r>
              <a:rPr lang="zh-CN" altLang="en-US" sz="3200" b="1">
                <a:solidFill>
                  <a:schemeClr val="bg1"/>
                </a:solidFill>
                <a:latin typeface="黑体" panose="02010609060101010101" charset="-122"/>
                <a:ea typeface="黑体" panose="02010609060101010101" charset="-122"/>
              </a:rPr>
              <a:t>调 查 过 程</a:t>
            </a:r>
            <a:endParaRPr lang="zh-CN" altLang="en-US" sz="3200" b="1">
              <a:solidFill>
                <a:schemeClr val="bg1"/>
              </a:solidFill>
              <a:latin typeface="黑体" panose="02010609060101010101" charset="-122"/>
              <a:ea typeface="黑体" panose="02010609060101010101" charset="-122"/>
            </a:endParaRPr>
          </a:p>
        </p:txBody>
      </p:sp>
      <p:sp>
        <p:nvSpPr>
          <p:cNvPr id="3" name="文本框 2"/>
          <p:cNvSpPr txBox="1"/>
          <p:nvPr/>
        </p:nvSpPr>
        <p:spPr>
          <a:xfrm>
            <a:off x="1815465" y="337820"/>
            <a:ext cx="5850255" cy="822960"/>
          </a:xfrm>
          <a:prstGeom prst="rect">
            <a:avLst/>
          </a:prstGeom>
          <a:noFill/>
        </p:spPr>
        <p:txBody>
          <a:bodyPr wrap="square" rtlCol="0">
            <a:spAutoFit/>
          </a:bodyPr>
          <a:p>
            <a:endParaRPr lang="zh-CN" altLang="en-US" sz="2400">
              <a:latin typeface="黑体" panose="02010609060101010101" charset="-122"/>
              <a:ea typeface="黑体" panose="02010609060101010101" charset="-122"/>
            </a:endParaRPr>
          </a:p>
          <a:p>
            <a:endParaRPr lang="zh-CN" altLang="en-US" sz="2400">
              <a:latin typeface="黑体" panose="02010609060101010101" charset="-122"/>
              <a:ea typeface="黑体" panose="02010609060101010101" charset="-122"/>
            </a:endParaRPr>
          </a:p>
        </p:txBody>
      </p:sp>
      <p:pic>
        <p:nvPicPr>
          <p:cNvPr id="8" name="图片 7" descr="QQ图片20160505113738"/>
          <p:cNvPicPr>
            <a:picLocks noChangeAspect="1"/>
          </p:cNvPicPr>
          <p:nvPr/>
        </p:nvPicPr>
        <p:blipFill>
          <a:blip r:embed="rId1"/>
          <a:stretch>
            <a:fillRect/>
          </a:stretch>
        </p:blipFill>
        <p:spPr>
          <a:xfrm>
            <a:off x="2592070" y="656590"/>
            <a:ext cx="3959860" cy="5280660"/>
          </a:xfrm>
          <a:prstGeom prst="rect">
            <a:avLst/>
          </a:prstGeom>
        </p:spPr>
      </p:pic>
      <p:pic>
        <p:nvPicPr>
          <p:cNvPr id="9" name="图片 8" descr="QQ图片20160505113755"/>
          <p:cNvPicPr>
            <a:picLocks noChangeAspect="1"/>
          </p:cNvPicPr>
          <p:nvPr/>
        </p:nvPicPr>
        <p:blipFill>
          <a:blip r:embed="rId2"/>
          <a:stretch>
            <a:fillRect/>
          </a:stretch>
        </p:blipFill>
        <p:spPr>
          <a:xfrm>
            <a:off x="6949440" y="705485"/>
            <a:ext cx="3925570" cy="523367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0" y="0"/>
            <a:ext cx="1261745" cy="68580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等腰三角形 4"/>
          <p:cNvSpPr/>
          <p:nvPr/>
        </p:nvSpPr>
        <p:spPr>
          <a:xfrm rot="5400000">
            <a:off x="1087755" y="3130550"/>
            <a:ext cx="410210" cy="375285"/>
          </a:xfrm>
          <a:prstGeom prst="triangl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236855" y="2040255"/>
            <a:ext cx="670560" cy="2961005"/>
          </a:xfrm>
          <a:prstGeom prst="rect">
            <a:avLst/>
          </a:prstGeom>
          <a:noFill/>
        </p:spPr>
        <p:txBody>
          <a:bodyPr vert="eaVert" wrap="square" rtlCol="0">
            <a:spAutoFit/>
          </a:bodyPr>
          <a:p>
            <a:r>
              <a:rPr lang="zh-CN" altLang="en-US" sz="3200" b="1">
                <a:solidFill>
                  <a:schemeClr val="bg1"/>
                </a:solidFill>
                <a:latin typeface="黑体" panose="02010609060101010101" charset="-122"/>
                <a:ea typeface="黑体" panose="02010609060101010101" charset="-122"/>
              </a:rPr>
              <a:t>调 查 过 程</a:t>
            </a:r>
            <a:endParaRPr lang="zh-CN" altLang="en-US" sz="3200" b="1">
              <a:solidFill>
                <a:schemeClr val="bg1"/>
              </a:solidFill>
              <a:latin typeface="黑体" panose="02010609060101010101" charset="-122"/>
              <a:ea typeface="黑体" panose="02010609060101010101" charset="-122"/>
            </a:endParaRPr>
          </a:p>
        </p:txBody>
      </p:sp>
      <p:sp>
        <p:nvSpPr>
          <p:cNvPr id="3" name="文本框 2"/>
          <p:cNvSpPr txBox="1"/>
          <p:nvPr/>
        </p:nvSpPr>
        <p:spPr>
          <a:xfrm>
            <a:off x="1815465" y="337820"/>
            <a:ext cx="5850255" cy="822960"/>
          </a:xfrm>
          <a:prstGeom prst="rect">
            <a:avLst/>
          </a:prstGeom>
          <a:noFill/>
        </p:spPr>
        <p:txBody>
          <a:bodyPr wrap="square" rtlCol="0">
            <a:spAutoFit/>
          </a:bodyPr>
          <a:p>
            <a:endParaRPr lang="zh-CN" altLang="en-US" sz="2400">
              <a:latin typeface="黑体" panose="02010609060101010101" charset="-122"/>
              <a:ea typeface="黑体" panose="02010609060101010101" charset="-122"/>
            </a:endParaRPr>
          </a:p>
          <a:p>
            <a:endParaRPr lang="zh-CN" altLang="en-US" sz="2400">
              <a:latin typeface="黑体" panose="02010609060101010101" charset="-122"/>
              <a:ea typeface="黑体" panose="02010609060101010101" charset="-122"/>
            </a:endParaRPr>
          </a:p>
        </p:txBody>
      </p:sp>
      <p:pic>
        <p:nvPicPr>
          <p:cNvPr id="2" name="图片 1" descr="QQ图片20160505113802"/>
          <p:cNvPicPr>
            <a:picLocks noChangeAspect="1"/>
          </p:cNvPicPr>
          <p:nvPr/>
        </p:nvPicPr>
        <p:blipFill>
          <a:blip r:embed="rId1"/>
          <a:stretch>
            <a:fillRect/>
          </a:stretch>
        </p:blipFill>
        <p:spPr>
          <a:xfrm>
            <a:off x="2449830" y="496570"/>
            <a:ext cx="3896995" cy="5827395"/>
          </a:xfrm>
          <a:prstGeom prst="rect">
            <a:avLst/>
          </a:prstGeom>
        </p:spPr>
      </p:pic>
      <p:pic>
        <p:nvPicPr>
          <p:cNvPr id="7" name="图片 6" descr="IMG_20160504_120055"/>
          <p:cNvPicPr>
            <a:picLocks noChangeAspect="1"/>
          </p:cNvPicPr>
          <p:nvPr/>
        </p:nvPicPr>
        <p:blipFill>
          <a:blip r:embed="rId2"/>
          <a:stretch>
            <a:fillRect/>
          </a:stretch>
        </p:blipFill>
        <p:spPr>
          <a:xfrm>
            <a:off x="6537325" y="520065"/>
            <a:ext cx="4344670" cy="579310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0" y="0"/>
            <a:ext cx="1261745" cy="68580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等腰三角形 4"/>
          <p:cNvSpPr/>
          <p:nvPr/>
        </p:nvSpPr>
        <p:spPr>
          <a:xfrm rot="5400000">
            <a:off x="1087755" y="3130550"/>
            <a:ext cx="410210" cy="375285"/>
          </a:xfrm>
          <a:prstGeom prst="triangl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236855" y="2040255"/>
            <a:ext cx="670560" cy="2961005"/>
          </a:xfrm>
          <a:prstGeom prst="rect">
            <a:avLst/>
          </a:prstGeom>
          <a:noFill/>
        </p:spPr>
        <p:txBody>
          <a:bodyPr vert="eaVert" wrap="square" rtlCol="0">
            <a:spAutoFit/>
          </a:bodyPr>
          <a:p>
            <a:r>
              <a:rPr lang="zh-CN" altLang="en-US" sz="3200" b="1">
                <a:solidFill>
                  <a:schemeClr val="bg1"/>
                </a:solidFill>
                <a:latin typeface="黑体" panose="02010609060101010101" charset="-122"/>
                <a:ea typeface="黑体" panose="02010609060101010101" charset="-122"/>
              </a:rPr>
              <a:t>调 查 结 果</a:t>
            </a:r>
            <a:endParaRPr lang="zh-CN" altLang="en-US" sz="3200" b="1">
              <a:solidFill>
                <a:schemeClr val="bg1"/>
              </a:solidFill>
              <a:latin typeface="黑体" panose="02010609060101010101" charset="-122"/>
              <a:ea typeface="黑体" panose="02010609060101010101" charset="-122"/>
            </a:endParaRPr>
          </a:p>
        </p:txBody>
      </p:sp>
      <p:sp>
        <p:nvSpPr>
          <p:cNvPr id="3" name="文本框 2"/>
          <p:cNvSpPr txBox="1"/>
          <p:nvPr/>
        </p:nvSpPr>
        <p:spPr>
          <a:xfrm>
            <a:off x="1815465" y="337820"/>
            <a:ext cx="5850255" cy="822960"/>
          </a:xfrm>
          <a:prstGeom prst="rect">
            <a:avLst/>
          </a:prstGeom>
          <a:noFill/>
        </p:spPr>
        <p:txBody>
          <a:bodyPr wrap="square" rtlCol="0">
            <a:spAutoFit/>
          </a:bodyPr>
          <a:p>
            <a:endParaRPr lang="zh-CN" altLang="en-US" sz="2400">
              <a:latin typeface="黑体" panose="02010609060101010101" charset="-122"/>
              <a:ea typeface="黑体" panose="02010609060101010101" charset="-122"/>
            </a:endParaRPr>
          </a:p>
          <a:p>
            <a:endParaRPr lang="zh-CN" altLang="en-US" sz="2400">
              <a:latin typeface="黑体" panose="02010609060101010101" charset="-122"/>
              <a:ea typeface="黑体" panose="02010609060101010101" charset="-122"/>
            </a:endParaRPr>
          </a:p>
        </p:txBody>
      </p:sp>
      <p:pic>
        <p:nvPicPr>
          <p:cNvPr id="11" name="图片 10" descr="96258PICRU6_1024"/>
          <p:cNvPicPr>
            <a:picLocks noChangeAspect="1"/>
          </p:cNvPicPr>
          <p:nvPr/>
        </p:nvPicPr>
        <p:blipFill>
          <a:blip r:embed="rId1"/>
          <a:srcRect l="21677" t="65057" r="49147" b="3486"/>
          <a:stretch>
            <a:fillRect/>
          </a:stretch>
        </p:blipFill>
        <p:spPr>
          <a:xfrm>
            <a:off x="3025140" y="4418965"/>
            <a:ext cx="1423035" cy="1443990"/>
          </a:xfrm>
          <a:prstGeom prst="ellipse">
            <a:avLst/>
          </a:prstGeom>
        </p:spPr>
      </p:pic>
      <p:pic>
        <p:nvPicPr>
          <p:cNvPr id="12" name="图片 11" descr="96258PICRU6_1024"/>
          <p:cNvPicPr>
            <a:picLocks noChangeAspect="1"/>
          </p:cNvPicPr>
          <p:nvPr/>
        </p:nvPicPr>
        <p:blipFill>
          <a:blip r:embed="rId1"/>
          <a:srcRect l="35529" t="36146" r="34774" b="31858"/>
          <a:stretch>
            <a:fillRect/>
          </a:stretch>
        </p:blipFill>
        <p:spPr>
          <a:xfrm>
            <a:off x="4934585" y="4431665"/>
            <a:ext cx="1448435" cy="1468755"/>
          </a:xfrm>
          <a:prstGeom prst="ellipse">
            <a:avLst/>
          </a:prstGeom>
        </p:spPr>
      </p:pic>
      <p:pic>
        <p:nvPicPr>
          <p:cNvPr id="13" name="图片 12" descr="96258PICRU6_1024"/>
          <p:cNvPicPr>
            <a:picLocks noChangeAspect="1"/>
          </p:cNvPicPr>
          <p:nvPr/>
        </p:nvPicPr>
        <p:blipFill>
          <a:blip r:embed="rId1"/>
          <a:srcRect l="3528" t="35883" r="67036" b="32134"/>
          <a:stretch>
            <a:fillRect/>
          </a:stretch>
        </p:blipFill>
        <p:spPr>
          <a:xfrm>
            <a:off x="6888480" y="4418965"/>
            <a:ext cx="1435735" cy="1468120"/>
          </a:xfrm>
          <a:prstGeom prst="ellipse">
            <a:avLst/>
          </a:prstGeom>
        </p:spPr>
      </p:pic>
      <p:pic>
        <p:nvPicPr>
          <p:cNvPr id="14" name="图片 13" descr="96258PICRU6_1024"/>
          <p:cNvPicPr>
            <a:picLocks noChangeAspect="1"/>
          </p:cNvPicPr>
          <p:nvPr/>
        </p:nvPicPr>
        <p:blipFill>
          <a:blip r:embed="rId1"/>
          <a:srcRect l="21416" t="4012" r="49395" b="63716"/>
          <a:stretch>
            <a:fillRect/>
          </a:stretch>
        </p:blipFill>
        <p:spPr>
          <a:xfrm>
            <a:off x="8946515" y="4418965"/>
            <a:ext cx="1423670" cy="1481455"/>
          </a:xfrm>
          <a:prstGeom prst="ellipse">
            <a:avLst/>
          </a:prstGeom>
        </p:spPr>
      </p:pic>
      <p:sp>
        <p:nvSpPr>
          <p:cNvPr id="15" name="文本框 14"/>
          <p:cNvSpPr txBox="1"/>
          <p:nvPr/>
        </p:nvSpPr>
        <p:spPr>
          <a:xfrm>
            <a:off x="3328670" y="5929630"/>
            <a:ext cx="982980" cy="396240"/>
          </a:xfrm>
          <a:prstGeom prst="rect">
            <a:avLst/>
          </a:prstGeom>
          <a:noFill/>
        </p:spPr>
        <p:txBody>
          <a:bodyPr wrap="square" rtlCol="0">
            <a:spAutoFit/>
          </a:bodyPr>
          <a:p>
            <a:r>
              <a:rPr lang="zh-CN" altLang="en-US" sz="2000" b="1">
                <a:latin typeface="黑体" panose="02010609060101010101" charset="-122"/>
                <a:ea typeface="黑体" panose="02010609060101010101" charset="-122"/>
              </a:rPr>
              <a:t>儿童</a:t>
            </a:r>
            <a:endParaRPr lang="zh-CN" altLang="en-US" sz="2000" b="1">
              <a:latin typeface="黑体" panose="02010609060101010101" charset="-122"/>
              <a:ea typeface="黑体" panose="02010609060101010101" charset="-122"/>
            </a:endParaRPr>
          </a:p>
        </p:txBody>
      </p:sp>
      <p:sp>
        <p:nvSpPr>
          <p:cNvPr id="16" name="文本框 15"/>
          <p:cNvSpPr txBox="1"/>
          <p:nvPr/>
        </p:nvSpPr>
        <p:spPr>
          <a:xfrm>
            <a:off x="5266690" y="5916930"/>
            <a:ext cx="1363980" cy="396240"/>
          </a:xfrm>
          <a:prstGeom prst="rect">
            <a:avLst/>
          </a:prstGeom>
          <a:noFill/>
        </p:spPr>
        <p:txBody>
          <a:bodyPr wrap="square" rtlCol="0">
            <a:spAutoFit/>
          </a:bodyPr>
          <a:p>
            <a:r>
              <a:rPr lang="zh-CN" altLang="en-US" sz="2000" b="1">
                <a:latin typeface="黑体" panose="02010609060101010101" charset="-122"/>
                <a:ea typeface="黑体" panose="02010609060101010101" charset="-122"/>
              </a:rPr>
              <a:t>青年</a:t>
            </a:r>
            <a:endParaRPr lang="zh-CN" altLang="en-US" sz="2000" b="1">
              <a:latin typeface="黑体" panose="02010609060101010101" charset="-122"/>
              <a:ea typeface="黑体" panose="02010609060101010101" charset="-122"/>
            </a:endParaRPr>
          </a:p>
        </p:txBody>
      </p:sp>
      <p:sp>
        <p:nvSpPr>
          <p:cNvPr id="17" name="文本框 16"/>
          <p:cNvSpPr txBox="1"/>
          <p:nvPr/>
        </p:nvSpPr>
        <p:spPr>
          <a:xfrm>
            <a:off x="7271385" y="5929630"/>
            <a:ext cx="1057275" cy="396240"/>
          </a:xfrm>
          <a:prstGeom prst="rect">
            <a:avLst/>
          </a:prstGeom>
          <a:noFill/>
        </p:spPr>
        <p:txBody>
          <a:bodyPr wrap="square" rtlCol="0">
            <a:spAutoFit/>
          </a:bodyPr>
          <a:p>
            <a:r>
              <a:rPr lang="zh-CN" altLang="en-US" sz="2000" b="1">
                <a:latin typeface="黑体" panose="02010609060101010101" charset="-122"/>
                <a:ea typeface="黑体" panose="02010609060101010101" charset="-122"/>
              </a:rPr>
              <a:t>中年</a:t>
            </a:r>
            <a:endParaRPr lang="zh-CN" altLang="en-US" sz="2000" b="1">
              <a:latin typeface="黑体" panose="02010609060101010101" charset="-122"/>
              <a:ea typeface="黑体" panose="02010609060101010101" charset="-122"/>
            </a:endParaRPr>
          </a:p>
        </p:txBody>
      </p:sp>
      <p:sp>
        <p:nvSpPr>
          <p:cNvPr id="18" name="文本框 17"/>
          <p:cNvSpPr txBox="1"/>
          <p:nvPr/>
        </p:nvSpPr>
        <p:spPr>
          <a:xfrm>
            <a:off x="9271000" y="5953125"/>
            <a:ext cx="1104900" cy="396240"/>
          </a:xfrm>
          <a:prstGeom prst="rect">
            <a:avLst/>
          </a:prstGeom>
          <a:noFill/>
        </p:spPr>
        <p:txBody>
          <a:bodyPr wrap="square" rtlCol="0">
            <a:spAutoFit/>
          </a:bodyPr>
          <a:p>
            <a:r>
              <a:rPr lang="zh-CN" altLang="en-US" sz="2000" b="1">
                <a:latin typeface="黑体" panose="02010609060101010101" charset="-122"/>
                <a:ea typeface="黑体" panose="02010609060101010101" charset="-122"/>
              </a:rPr>
              <a:t>老年</a:t>
            </a:r>
            <a:endParaRPr lang="zh-CN" altLang="en-US" sz="2000" b="1">
              <a:latin typeface="黑体" panose="02010609060101010101" charset="-122"/>
              <a:ea typeface="黑体" panose="02010609060101010101" charset="-122"/>
            </a:endParaRPr>
          </a:p>
        </p:txBody>
      </p:sp>
      <p:sp>
        <p:nvSpPr>
          <p:cNvPr id="19" name="矩形 18"/>
          <p:cNvSpPr/>
          <p:nvPr/>
        </p:nvSpPr>
        <p:spPr>
          <a:xfrm>
            <a:off x="5304790" y="1676400"/>
            <a:ext cx="659130" cy="2694305"/>
          </a:xfrm>
          <a:prstGeom prst="rect">
            <a:avLst/>
          </a:prstGeom>
          <a:solidFill>
            <a:srgbClr val="FE7B9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矩形 19"/>
          <p:cNvSpPr/>
          <p:nvPr/>
        </p:nvSpPr>
        <p:spPr>
          <a:xfrm>
            <a:off x="7289165" y="3641725"/>
            <a:ext cx="657860" cy="703580"/>
          </a:xfrm>
          <a:prstGeom prst="rect">
            <a:avLst/>
          </a:prstGeom>
          <a:solidFill>
            <a:srgbClr val="607D8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矩形 20"/>
          <p:cNvSpPr/>
          <p:nvPr/>
        </p:nvSpPr>
        <p:spPr>
          <a:xfrm>
            <a:off x="9378315" y="4102100"/>
            <a:ext cx="667385" cy="284480"/>
          </a:xfrm>
          <a:prstGeom prst="rect">
            <a:avLst/>
          </a:prstGeom>
          <a:solidFill>
            <a:srgbClr val="01A3B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文本框 21"/>
          <p:cNvSpPr txBox="1"/>
          <p:nvPr/>
        </p:nvSpPr>
        <p:spPr>
          <a:xfrm>
            <a:off x="5361940" y="1314450"/>
            <a:ext cx="1009650" cy="396240"/>
          </a:xfrm>
          <a:prstGeom prst="rect">
            <a:avLst/>
          </a:prstGeom>
          <a:noFill/>
        </p:spPr>
        <p:txBody>
          <a:bodyPr wrap="square" rtlCol="0">
            <a:spAutoFit/>
          </a:bodyPr>
          <a:p>
            <a:r>
              <a:rPr lang="en-US" altLang="zh-CN" sz="2000" b="1">
                <a:latin typeface="黑体" panose="02010609060101010101" charset="-122"/>
                <a:ea typeface="黑体" panose="02010609060101010101" charset="-122"/>
              </a:rPr>
              <a:t>80%</a:t>
            </a:r>
            <a:endParaRPr lang="en-US" altLang="zh-CN" sz="2000" b="1">
              <a:latin typeface="黑体" panose="02010609060101010101" charset="-122"/>
              <a:ea typeface="黑体" panose="02010609060101010101" charset="-122"/>
            </a:endParaRPr>
          </a:p>
        </p:txBody>
      </p:sp>
      <p:sp>
        <p:nvSpPr>
          <p:cNvPr id="23" name="文本框 22"/>
          <p:cNvSpPr txBox="1"/>
          <p:nvPr/>
        </p:nvSpPr>
        <p:spPr>
          <a:xfrm>
            <a:off x="7213600" y="3267075"/>
            <a:ext cx="856615" cy="396240"/>
          </a:xfrm>
          <a:prstGeom prst="rect">
            <a:avLst/>
          </a:prstGeom>
          <a:noFill/>
        </p:spPr>
        <p:txBody>
          <a:bodyPr wrap="square" rtlCol="0">
            <a:spAutoFit/>
          </a:bodyPr>
          <a:p>
            <a:r>
              <a:rPr lang="en-US" altLang="zh-CN" sz="2000" b="1">
                <a:latin typeface="黑体" panose="02010609060101010101" charset="-122"/>
                <a:ea typeface="黑体" panose="02010609060101010101" charset="-122"/>
              </a:rPr>
              <a:t>13.4%</a:t>
            </a:r>
            <a:endParaRPr lang="en-US" altLang="zh-CN" sz="2000" b="1">
              <a:latin typeface="黑体" panose="02010609060101010101" charset="-122"/>
              <a:ea typeface="黑体" panose="02010609060101010101" charset="-122"/>
            </a:endParaRPr>
          </a:p>
        </p:txBody>
      </p:sp>
      <p:sp>
        <p:nvSpPr>
          <p:cNvPr id="24" name="文本框 23"/>
          <p:cNvSpPr txBox="1"/>
          <p:nvPr/>
        </p:nvSpPr>
        <p:spPr>
          <a:xfrm>
            <a:off x="9385300" y="3733800"/>
            <a:ext cx="752475" cy="396240"/>
          </a:xfrm>
          <a:prstGeom prst="rect">
            <a:avLst/>
          </a:prstGeom>
          <a:noFill/>
        </p:spPr>
        <p:txBody>
          <a:bodyPr wrap="square" rtlCol="0">
            <a:spAutoFit/>
          </a:bodyPr>
          <a:p>
            <a:r>
              <a:rPr lang="en-US" altLang="zh-CN" sz="2000" b="1">
                <a:latin typeface="黑体" panose="02010609060101010101" charset="-122"/>
                <a:ea typeface="黑体" panose="02010609060101010101" charset="-122"/>
              </a:rPr>
              <a:t>6.6%</a:t>
            </a:r>
            <a:endParaRPr lang="en-US" altLang="zh-CN" sz="2000" b="1">
              <a:latin typeface="黑体" panose="02010609060101010101" charset="-122"/>
              <a:ea typeface="黑体" panose="02010609060101010101" charset="-122"/>
            </a:endParaRPr>
          </a:p>
        </p:txBody>
      </p:sp>
      <p:sp>
        <p:nvSpPr>
          <p:cNvPr id="25" name="文本框 24"/>
          <p:cNvSpPr txBox="1"/>
          <p:nvPr/>
        </p:nvSpPr>
        <p:spPr>
          <a:xfrm>
            <a:off x="3527425" y="4067175"/>
            <a:ext cx="714375" cy="396240"/>
          </a:xfrm>
          <a:prstGeom prst="rect">
            <a:avLst/>
          </a:prstGeom>
          <a:noFill/>
        </p:spPr>
        <p:txBody>
          <a:bodyPr wrap="square" rtlCol="0">
            <a:spAutoFit/>
          </a:bodyPr>
          <a:p>
            <a:r>
              <a:rPr lang="en-US" altLang="zh-CN" sz="2000" b="1">
                <a:latin typeface="黑体" panose="02010609060101010101" charset="-122"/>
                <a:ea typeface="黑体" panose="02010609060101010101" charset="-122"/>
              </a:rPr>
              <a:t>0</a:t>
            </a:r>
            <a:endParaRPr lang="en-US" altLang="zh-CN" sz="2000" b="1">
              <a:latin typeface="黑体" panose="02010609060101010101" charset="-122"/>
              <a:ea typeface="黑体" panose="02010609060101010101" charset="-122"/>
            </a:endParaRPr>
          </a:p>
        </p:txBody>
      </p:sp>
      <p:sp>
        <p:nvSpPr>
          <p:cNvPr id="26" name="文本框 25"/>
          <p:cNvSpPr txBox="1"/>
          <p:nvPr/>
        </p:nvSpPr>
        <p:spPr>
          <a:xfrm>
            <a:off x="1590040" y="533400"/>
            <a:ext cx="7353300" cy="518160"/>
          </a:xfrm>
          <a:prstGeom prst="rect">
            <a:avLst/>
          </a:prstGeom>
          <a:noFill/>
        </p:spPr>
        <p:txBody>
          <a:bodyPr wrap="square" rtlCol="0">
            <a:spAutoFit/>
          </a:bodyPr>
          <a:p>
            <a:r>
              <a:rPr lang="en-US" altLang="zh-CN" sz="2800" b="1">
                <a:solidFill>
                  <a:schemeClr val="tx1">
                    <a:lumMod val="75000"/>
                    <a:lumOff val="25000"/>
                  </a:schemeClr>
                </a:solidFill>
                <a:latin typeface="黑体" panose="02010609060101010101" charset="-122"/>
                <a:ea typeface="黑体" panose="02010609060101010101" charset="-122"/>
              </a:rPr>
              <a:t>1.</a:t>
            </a:r>
            <a:r>
              <a:rPr lang="zh-CN" altLang="en-US" sz="2800" b="1">
                <a:solidFill>
                  <a:schemeClr val="tx1">
                    <a:lumMod val="75000"/>
                    <a:lumOff val="25000"/>
                  </a:schemeClr>
                </a:solidFill>
                <a:latin typeface="黑体" panose="02010609060101010101" charset="-122"/>
                <a:ea typeface="黑体" panose="02010609060101010101" charset="-122"/>
              </a:rPr>
              <a:t>您的年龄段是</a:t>
            </a:r>
            <a:r>
              <a:rPr lang="zh-CN" altLang="en-US" sz="2800" b="1">
                <a:solidFill>
                  <a:schemeClr val="tx1">
                    <a:lumMod val="75000"/>
                    <a:lumOff val="25000"/>
                  </a:schemeClr>
                </a:solidFill>
              </a:rPr>
              <a:t>？</a:t>
            </a:r>
            <a:endParaRPr lang="zh-CN" altLang="en-US" sz="2800" b="1">
              <a:solidFill>
                <a:schemeClr val="tx1">
                  <a:lumMod val="75000"/>
                  <a:lumOff val="25000"/>
                </a:schemeClr>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0" y="0"/>
            <a:ext cx="1261745" cy="68580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等腰三角形 4"/>
          <p:cNvSpPr/>
          <p:nvPr/>
        </p:nvSpPr>
        <p:spPr>
          <a:xfrm rot="5400000">
            <a:off x="1087755" y="3130550"/>
            <a:ext cx="410210" cy="375285"/>
          </a:xfrm>
          <a:prstGeom prst="triangl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236855" y="2040255"/>
            <a:ext cx="670560" cy="2961005"/>
          </a:xfrm>
          <a:prstGeom prst="rect">
            <a:avLst/>
          </a:prstGeom>
          <a:noFill/>
        </p:spPr>
        <p:txBody>
          <a:bodyPr vert="eaVert" wrap="square" rtlCol="0">
            <a:spAutoFit/>
          </a:bodyPr>
          <a:p>
            <a:r>
              <a:rPr lang="zh-CN" altLang="en-US" sz="3200" b="1">
                <a:solidFill>
                  <a:schemeClr val="bg1"/>
                </a:solidFill>
                <a:latin typeface="黑体" panose="02010609060101010101" charset="-122"/>
                <a:ea typeface="黑体" panose="02010609060101010101" charset="-122"/>
              </a:rPr>
              <a:t>调 查 结 果</a:t>
            </a:r>
            <a:endParaRPr lang="zh-CN" altLang="en-US" sz="3200" b="1">
              <a:solidFill>
                <a:schemeClr val="bg1"/>
              </a:solidFill>
              <a:latin typeface="黑体" panose="02010609060101010101" charset="-122"/>
              <a:ea typeface="黑体" panose="02010609060101010101" charset="-122"/>
            </a:endParaRPr>
          </a:p>
        </p:txBody>
      </p:sp>
      <p:sp>
        <p:nvSpPr>
          <p:cNvPr id="30" name="矩形 29"/>
          <p:cNvSpPr/>
          <p:nvPr/>
        </p:nvSpPr>
        <p:spPr>
          <a:xfrm>
            <a:off x="3089910" y="2248535"/>
            <a:ext cx="685800" cy="2522855"/>
          </a:xfrm>
          <a:prstGeom prst="rect">
            <a:avLst/>
          </a:prstGeom>
          <a:solidFill>
            <a:srgbClr val="46CCC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矩形 31"/>
          <p:cNvSpPr/>
          <p:nvPr/>
        </p:nvSpPr>
        <p:spPr>
          <a:xfrm>
            <a:off x="4610100" y="3089910"/>
            <a:ext cx="704850" cy="1713230"/>
          </a:xfrm>
          <a:prstGeom prst="rect">
            <a:avLst/>
          </a:prstGeom>
          <a:solidFill>
            <a:srgbClr val="FBB03B"/>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矩形 32"/>
          <p:cNvSpPr/>
          <p:nvPr/>
        </p:nvSpPr>
        <p:spPr>
          <a:xfrm>
            <a:off x="6182360" y="3055620"/>
            <a:ext cx="732155" cy="1703070"/>
          </a:xfrm>
          <a:prstGeom prst="rect">
            <a:avLst/>
          </a:prstGeom>
          <a:solidFill>
            <a:srgbClr val="CD5255"/>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矩形 33"/>
          <p:cNvSpPr/>
          <p:nvPr/>
        </p:nvSpPr>
        <p:spPr>
          <a:xfrm>
            <a:off x="7836535" y="1566545"/>
            <a:ext cx="694690" cy="3188970"/>
          </a:xfrm>
          <a:prstGeom prst="rect">
            <a:avLst/>
          </a:prstGeom>
          <a:solidFill>
            <a:srgbClr val="46CCC3"/>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矩形 34"/>
          <p:cNvSpPr/>
          <p:nvPr/>
        </p:nvSpPr>
        <p:spPr>
          <a:xfrm>
            <a:off x="9341485" y="3032760"/>
            <a:ext cx="647700" cy="1684655"/>
          </a:xfrm>
          <a:prstGeom prst="rect">
            <a:avLst/>
          </a:prstGeom>
          <a:solidFill>
            <a:srgbClr val="7E8283"/>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文本框 37"/>
          <p:cNvSpPr txBox="1"/>
          <p:nvPr/>
        </p:nvSpPr>
        <p:spPr>
          <a:xfrm>
            <a:off x="3127375" y="2905125"/>
            <a:ext cx="609600" cy="1162050"/>
          </a:xfrm>
          <a:prstGeom prst="rect">
            <a:avLst/>
          </a:prstGeom>
          <a:noFill/>
        </p:spPr>
        <p:txBody>
          <a:bodyPr vert="eaVert" wrap="square" rtlCol="0">
            <a:spAutoFit/>
          </a:bodyPr>
          <a:p>
            <a:r>
              <a:rPr lang="zh-CN" altLang="en-US" sz="2800" b="1">
                <a:solidFill>
                  <a:schemeClr val="bg1"/>
                </a:solidFill>
                <a:latin typeface="黑体" panose="02010609060101010101" charset="-122"/>
                <a:ea typeface="黑体" panose="02010609060101010101" charset="-122"/>
              </a:rPr>
              <a:t>上 班</a:t>
            </a:r>
            <a:endParaRPr lang="zh-CN" altLang="en-US" sz="2800" b="1">
              <a:solidFill>
                <a:schemeClr val="bg1"/>
              </a:solidFill>
              <a:latin typeface="黑体" panose="02010609060101010101" charset="-122"/>
              <a:ea typeface="黑体" panose="02010609060101010101" charset="-122"/>
            </a:endParaRPr>
          </a:p>
        </p:txBody>
      </p:sp>
      <p:sp>
        <p:nvSpPr>
          <p:cNvPr id="40" name="文本框 39"/>
          <p:cNvSpPr txBox="1"/>
          <p:nvPr/>
        </p:nvSpPr>
        <p:spPr>
          <a:xfrm>
            <a:off x="6251575" y="3514725"/>
            <a:ext cx="609600" cy="1485900"/>
          </a:xfrm>
          <a:prstGeom prst="rect">
            <a:avLst/>
          </a:prstGeom>
          <a:noFill/>
        </p:spPr>
        <p:txBody>
          <a:bodyPr vert="eaVert" wrap="square" rtlCol="0">
            <a:spAutoFit/>
          </a:bodyPr>
          <a:p>
            <a:r>
              <a:rPr lang="zh-CN" altLang="en-US" sz="2800" b="1">
                <a:solidFill>
                  <a:schemeClr val="bg1"/>
                </a:solidFill>
                <a:latin typeface="黑体" panose="02010609060101010101" charset="-122"/>
                <a:ea typeface="黑体" panose="02010609060101010101" charset="-122"/>
              </a:rPr>
              <a:t>其他</a:t>
            </a:r>
            <a:endParaRPr lang="zh-CN" altLang="en-US" sz="2800" b="1">
              <a:solidFill>
                <a:schemeClr val="bg1"/>
              </a:solidFill>
              <a:latin typeface="黑体" panose="02010609060101010101" charset="-122"/>
              <a:ea typeface="黑体" panose="02010609060101010101" charset="-122"/>
            </a:endParaRPr>
          </a:p>
        </p:txBody>
      </p:sp>
      <p:sp>
        <p:nvSpPr>
          <p:cNvPr id="41" name="文本框 40"/>
          <p:cNvSpPr txBox="1"/>
          <p:nvPr/>
        </p:nvSpPr>
        <p:spPr>
          <a:xfrm>
            <a:off x="7847965" y="2609850"/>
            <a:ext cx="670560" cy="2286000"/>
          </a:xfrm>
          <a:prstGeom prst="rect">
            <a:avLst/>
          </a:prstGeom>
          <a:noFill/>
        </p:spPr>
        <p:txBody>
          <a:bodyPr vert="eaVert" wrap="square" rtlCol="0">
            <a:spAutoFit/>
          </a:bodyPr>
          <a:p>
            <a:r>
              <a:rPr lang="zh-CN" altLang="en-US" sz="3200" b="1">
                <a:solidFill>
                  <a:schemeClr val="bg1"/>
                </a:solidFill>
                <a:latin typeface="黑体" panose="02010609060101010101" charset="-122"/>
                <a:ea typeface="黑体" panose="02010609060101010101" charset="-122"/>
                <a:sym typeface="+mn-ea"/>
              </a:rPr>
              <a:t>日常生活</a:t>
            </a:r>
            <a:endParaRPr lang="zh-CN" altLang="en-US" sz="3200" b="1">
              <a:solidFill>
                <a:schemeClr val="bg1"/>
              </a:solidFill>
              <a:latin typeface="黑体" panose="02010609060101010101" charset="-122"/>
              <a:ea typeface="黑体" panose="02010609060101010101" charset="-122"/>
              <a:sym typeface="+mn-ea"/>
            </a:endParaRPr>
          </a:p>
        </p:txBody>
      </p:sp>
      <p:sp>
        <p:nvSpPr>
          <p:cNvPr id="42" name="文本框 41"/>
          <p:cNvSpPr txBox="1"/>
          <p:nvPr/>
        </p:nvSpPr>
        <p:spPr>
          <a:xfrm>
            <a:off x="4647565" y="3343275"/>
            <a:ext cx="609600" cy="1733550"/>
          </a:xfrm>
          <a:prstGeom prst="rect">
            <a:avLst/>
          </a:prstGeom>
          <a:noFill/>
        </p:spPr>
        <p:txBody>
          <a:bodyPr vert="eaVert" wrap="square" rtlCol="0">
            <a:spAutoFit/>
          </a:bodyPr>
          <a:p>
            <a:r>
              <a:rPr lang="zh-CN" altLang="en-US" sz="2800" b="1">
                <a:solidFill>
                  <a:schemeClr val="bg1"/>
                </a:solidFill>
                <a:latin typeface="黑体" panose="02010609060101010101" charset="-122"/>
                <a:ea typeface="黑体" panose="02010609060101010101" charset="-122"/>
              </a:rPr>
              <a:t>旅 游</a:t>
            </a:r>
            <a:endParaRPr lang="zh-CN" altLang="en-US" sz="2800" b="1">
              <a:solidFill>
                <a:schemeClr val="bg1"/>
              </a:solidFill>
              <a:latin typeface="黑体" panose="02010609060101010101" charset="-122"/>
              <a:ea typeface="黑体" panose="02010609060101010101" charset="-122"/>
            </a:endParaRPr>
          </a:p>
        </p:txBody>
      </p:sp>
      <p:sp>
        <p:nvSpPr>
          <p:cNvPr id="43" name="文本框 42"/>
          <p:cNvSpPr txBox="1"/>
          <p:nvPr/>
        </p:nvSpPr>
        <p:spPr>
          <a:xfrm>
            <a:off x="9356725" y="3371850"/>
            <a:ext cx="609600" cy="1381125"/>
          </a:xfrm>
          <a:prstGeom prst="rect">
            <a:avLst/>
          </a:prstGeom>
          <a:noFill/>
        </p:spPr>
        <p:txBody>
          <a:bodyPr vert="eaVert" wrap="square" rtlCol="0">
            <a:spAutoFit/>
          </a:bodyPr>
          <a:p>
            <a:r>
              <a:rPr lang="zh-CN" altLang="en-US" sz="2800" b="1">
                <a:solidFill>
                  <a:schemeClr val="bg1"/>
                </a:solidFill>
                <a:latin typeface="黑体" panose="02010609060101010101" charset="-122"/>
                <a:ea typeface="黑体" panose="02010609060101010101" charset="-122"/>
              </a:rPr>
              <a:t>上 学</a:t>
            </a:r>
            <a:endParaRPr lang="zh-CN" altLang="en-US" sz="2800" b="1">
              <a:solidFill>
                <a:schemeClr val="bg1"/>
              </a:solidFill>
              <a:latin typeface="黑体" panose="02010609060101010101" charset="-122"/>
              <a:ea typeface="黑体" panose="02010609060101010101" charset="-122"/>
            </a:endParaRPr>
          </a:p>
        </p:txBody>
      </p:sp>
      <p:sp>
        <p:nvSpPr>
          <p:cNvPr id="44" name="文本框 43"/>
          <p:cNvSpPr txBox="1"/>
          <p:nvPr/>
        </p:nvSpPr>
        <p:spPr>
          <a:xfrm>
            <a:off x="3127375" y="1838325"/>
            <a:ext cx="733425" cy="396240"/>
          </a:xfrm>
          <a:prstGeom prst="rect">
            <a:avLst/>
          </a:prstGeom>
          <a:noFill/>
        </p:spPr>
        <p:txBody>
          <a:bodyPr wrap="square" rtlCol="0">
            <a:spAutoFit/>
          </a:bodyPr>
          <a:p>
            <a:r>
              <a:rPr lang="en-US" altLang="zh-CN" sz="2000" b="1">
                <a:latin typeface="黑体" panose="02010609060101010101" charset="-122"/>
                <a:ea typeface="黑体" panose="02010609060101010101" charset="-122"/>
              </a:rPr>
              <a:t>26%</a:t>
            </a:r>
            <a:endParaRPr lang="en-US" altLang="zh-CN" sz="2000" b="1">
              <a:latin typeface="黑体" panose="02010609060101010101" charset="-122"/>
              <a:ea typeface="黑体" panose="02010609060101010101" charset="-122"/>
            </a:endParaRPr>
          </a:p>
        </p:txBody>
      </p:sp>
      <p:sp>
        <p:nvSpPr>
          <p:cNvPr id="45" name="文本框 44"/>
          <p:cNvSpPr txBox="1"/>
          <p:nvPr/>
        </p:nvSpPr>
        <p:spPr>
          <a:xfrm>
            <a:off x="4699000" y="2712720"/>
            <a:ext cx="567690" cy="396240"/>
          </a:xfrm>
          <a:prstGeom prst="rect">
            <a:avLst/>
          </a:prstGeom>
          <a:noFill/>
        </p:spPr>
        <p:txBody>
          <a:bodyPr wrap="none" rtlCol="0" anchor="t">
            <a:spAutoFit/>
          </a:bodyPr>
          <a:p>
            <a:r>
              <a:rPr lang="en-US" altLang="zh-CN" sz="2000" b="1">
                <a:latin typeface="黑体" panose="02010609060101010101" charset="-122"/>
                <a:ea typeface="黑体" panose="02010609060101010101" charset="-122"/>
                <a:sym typeface="+mn-ea"/>
              </a:rPr>
              <a:t>13%</a:t>
            </a:r>
            <a:endParaRPr lang="en-US" altLang="zh-CN" sz="2000" b="1">
              <a:latin typeface="黑体" panose="02010609060101010101" charset="-122"/>
              <a:ea typeface="黑体" panose="02010609060101010101" charset="-122"/>
              <a:sym typeface="+mn-ea"/>
            </a:endParaRPr>
          </a:p>
        </p:txBody>
      </p:sp>
      <p:sp>
        <p:nvSpPr>
          <p:cNvPr id="46" name="文本框 45"/>
          <p:cNvSpPr txBox="1"/>
          <p:nvPr/>
        </p:nvSpPr>
        <p:spPr>
          <a:xfrm>
            <a:off x="6240780" y="2649855"/>
            <a:ext cx="567690" cy="396240"/>
          </a:xfrm>
          <a:prstGeom prst="rect">
            <a:avLst/>
          </a:prstGeom>
          <a:noFill/>
        </p:spPr>
        <p:txBody>
          <a:bodyPr wrap="none" rtlCol="0" anchor="t">
            <a:spAutoFit/>
          </a:bodyPr>
          <a:p>
            <a:r>
              <a:rPr lang="en-US" altLang="zh-CN" sz="2000" b="1">
                <a:latin typeface="黑体" panose="02010609060101010101" charset="-122"/>
                <a:ea typeface="黑体" panose="02010609060101010101" charset="-122"/>
                <a:sym typeface="+mn-ea"/>
              </a:rPr>
              <a:t>13%</a:t>
            </a:r>
            <a:endParaRPr lang="zh-CN" altLang="en-US"/>
          </a:p>
        </p:txBody>
      </p:sp>
      <p:sp>
        <p:nvSpPr>
          <p:cNvPr id="47" name="文本框 46"/>
          <p:cNvSpPr txBox="1"/>
          <p:nvPr/>
        </p:nvSpPr>
        <p:spPr>
          <a:xfrm>
            <a:off x="9393555" y="2526030"/>
            <a:ext cx="567690" cy="396240"/>
          </a:xfrm>
          <a:prstGeom prst="rect">
            <a:avLst/>
          </a:prstGeom>
          <a:noFill/>
        </p:spPr>
        <p:txBody>
          <a:bodyPr wrap="none" rtlCol="0" anchor="t">
            <a:spAutoFit/>
          </a:bodyPr>
          <a:p>
            <a:r>
              <a:rPr lang="en-US" altLang="zh-CN" sz="2000" b="1">
                <a:latin typeface="黑体" panose="02010609060101010101" charset="-122"/>
                <a:ea typeface="黑体" panose="02010609060101010101" charset="-122"/>
                <a:sym typeface="+mn-ea"/>
              </a:rPr>
              <a:t>13%</a:t>
            </a:r>
            <a:endParaRPr lang="zh-CN" altLang="en-US"/>
          </a:p>
        </p:txBody>
      </p:sp>
      <p:sp>
        <p:nvSpPr>
          <p:cNvPr id="48" name="文本框 47"/>
          <p:cNvSpPr txBox="1"/>
          <p:nvPr/>
        </p:nvSpPr>
        <p:spPr>
          <a:xfrm>
            <a:off x="7880350" y="1152525"/>
            <a:ext cx="733425" cy="396240"/>
          </a:xfrm>
          <a:prstGeom prst="rect">
            <a:avLst/>
          </a:prstGeom>
          <a:noFill/>
        </p:spPr>
        <p:txBody>
          <a:bodyPr wrap="square" rtlCol="0">
            <a:spAutoFit/>
          </a:bodyPr>
          <a:p>
            <a:r>
              <a:rPr lang="en-US" altLang="zh-CN" sz="2000" b="1">
                <a:latin typeface="黑体" panose="02010609060101010101" charset="-122"/>
                <a:ea typeface="黑体" panose="02010609060101010101" charset="-122"/>
              </a:rPr>
              <a:t>35%</a:t>
            </a:r>
            <a:endParaRPr lang="en-US" altLang="zh-CN" sz="2000" b="1">
              <a:latin typeface="黑体" panose="02010609060101010101" charset="-122"/>
              <a:ea typeface="黑体" panose="02010609060101010101" charset="-122"/>
            </a:endParaRPr>
          </a:p>
        </p:txBody>
      </p:sp>
      <p:sp>
        <p:nvSpPr>
          <p:cNvPr id="50" name="文本框 49"/>
          <p:cNvSpPr txBox="1"/>
          <p:nvPr/>
        </p:nvSpPr>
        <p:spPr>
          <a:xfrm>
            <a:off x="1755775" y="571500"/>
            <a:ext cx="4352925" cy="518160"/>
          </a:xfrm>
          <a:prstGeom prst="rect">
            <a:avLst/>
          </a:prstGeom>
          <a:noFill/>
        </p:spPr>
        <p:txBody>
          <a:bodyPr wrap="square" rtlCol="0">
            <a:spAutoFit/>
          </a:bodyPr>
          <a:p>
            <a:r>
              <a:rPr lang="zh-CN" altLang="en-US" sz="2800" b="1">
                <a:solidFill>
                  <a:schemeClr val="tx1">
                    <a:lumMod val="75000"/>
                    <a:lumOff val="25000"/>
                  </a:schemeClr>
                </a:solidFill>
                <a:latin typeface="黑体" panose="02010609060101010101" charset="-122"/>
                <a:ea typeface="黑体" panose="02010609060101010101" charset="-122"/>
              </a:rPr>
              <a:t>2.您乘坐地铁的目的是？</a:t>
            </a:r>
            <a:endParaRPr lang="zh-CN" altLang="en-US" sz="2800" b="1">
              <a:solidFill>
                <a:schemeClr val="tx1">
                  <a:lumMod val="75000"/>
                  <a:lumOff val="25000"/>
                </a:schemeClr>
              </a:solidFill>
              <a:latin typeface="黑体" panose="02010609060101010101" charset="-122"/>
              <a:ea typeface="黑体" panose="02010609060101010101" charset="-122"/>
            </a:endParaRPr>
          </a:p>
        </p:txBody>
      </p:sp>
      <p:sp>
        <p:nvSpPr>
          <p:cNvPr id="3" name="椭圆 2"/>
          <p:cNvSpPr/>
          <p:nvPr/>
        </p:nvSpPr>
        <p:spPr>
          <a:xfrm>
            <a:off x="2744470" y="4662805"/>
            <a:ext cx="1316990" cy="131699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片 5" descr="56cd354f63873_1024"/>
          <p:cNvPicPr>
            <a:picLocks noChangeAspect="1"/>
          </p:cNvPicPr>
          <p:nvPr/>
        </p:nvPicPr>
        <p:blipFill>
          <a:blip r:embed="rId1"/>
          <a:srcRect l="30186" t="80045" r="51140"/>
          <a:stretch>
            <a:fillRect/>
          </a:stretch>
        </p:blipFill>
        <p:spPr>
          <a:xfrm>
            <a:off x="2834640" y="4843780"/>
            <a:ext cx="1184275" cy="1203325"/>
          </a:xfrm>
          <a:prstGeom prst="ellipse">
            <a:avLst/>
          </a:prstGeom>
        </p:spPr>
      </p:pic>
      <p:sp>
        <p:nvSpPr>
          <p:cNvPr id="7" name="椭圆 6"/>
          <p:cNvSpPr/>
          <p:nvPr/>
        </p:nvSpPr>
        <p:spPr>
          <a:xfrm>
            <a:off x="4304030" y="4688205"/>
            <a:ext cx="1316990" cy="131699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1" name="图片 10" descr="56cd354f63873_1024"/>
          <p:cNvPicPr>
            <a:picLocks noChangeAspect="1"/>
          </p:cNvPicPr>
          <p:nvPr/>
        </p:nvPicPr>
        <p:blipFill>
          <a:blip r:embed="rId1"/>
          <a:srcRect l="6250" t="54489" r="74437" b="25302"/>
          <a:stretch>
            <a:fillRect/>
          </a:stretch>
        </p:blipFill>
        <p:spPr>
          <a:xfrm>
            <a:off x="4333240" y="4831715"/>
            <a:ext cx="1235075" cy="1229360"/>
          </a:xfrm>
          <a:prstGeom prst="rect">
            <a:avLst/>
          </a:prstGeom>
        </p:spPr>
      </p:pic>
      <p:sp>
        <p:nvSpPr>
          <p:cNvPr id="12" name="椭圆 11"/>
          <p:cNvSpPr/>
          <p:nvPr/>
        </p:nvSpPr>
        <p:spPr>
          <a:xfrm>
            <a:off x="5883910" y="4642485"/>
            <a:ext cx="1316990" cy="131699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3" name="图片 12" descr="56cd354f63873_1024"/>
          <p:cNvPicPr>
            <a:picLocks noChangeAspect="1"/>
          </p:cNvPicPr>
          <p:nvPr/>
        </p:nvPicPr>
        <p:blipFill>
          <a:blip r:embed="rId1"/>
          <a:srcRect l="54075" t="29685" r="26896" b="50206"/>
          <a:stretch>
            <a:fillRect/>
          </a:stretch>
        </p:blipFill>
        <p:spPr>
          <a:xfrm>
            <a:off x="5914390" y="4766310"/>
            <a:ext cx="1287780" cy="1294765"/>
          </a:xfrm>
          <a:prstGeom prst="ellipse">
            <a:avLst/>
          </a:prstGeom>
        </p:spPr>
      </p:pic>
      <p:sp>
        <p:nvSpPr>
          <p:cNvPr id="14" name="椭圆 13"/>
          <p:cNvSpPr/>
          <p:nvPr/>
        </p:nvSpPr>
        <p:spPr>
          <a:xfrm>
            <a:off x="7544435" y="4632325"/>
            <a:ext cx="1316990" cy="131699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5" name="图片 14" descr="56cd354f63873_1024"/>
          <p:cNvPicPr>
            <a:picLocks noChangeAspect="1"/>
          </p:cNvPicPr>
          <p:nvPr/>
        </p:nvPicPr>
        <p:blipFill>
          <a:blip r:embed="rId1"/>
          <a:srcRect l="28316" t="27693" r="50855" b="48911"/>
          <a:stretch>
            <a:fillRect/>
          </a:stretch>
        </p:blipFill>
        <p:spPr>
          <a:xfrm>
            <a:off x="7412355" y="4637405"/>
            <a:ext cx="1457960" cy="1558290"/>
          </a:xfrm>
          <a:prstGeom prst="ellipse">
            <a:avLst/>
          </a:prstGeom>
        </p:spPr>
      </p:pic>
      <p:sp>
        <p:nvSpPr>
          <p:cNvPr id="17" name="椭圆 16"/>
          <p:cNvSpPr/>
          <p:nvPr/>
        </p:nvSpPr>
        <p:spPr>
          <a:xfrm>
            <a:off x="9015730" y="4650740"/>
            <a:ext cx="1316990" cy="131699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8" name="图片 17" descr="56cd354f63873_1024"/>
          <p:cNvPicPr>
            <a:picLocks noChangeAspect="1"/>
          </p:cNvPicPr>
          <p:nvPr/>
        </p:nvPicPr>
        <p:blipFill>
          <a:blip r:embed="rId1"/>
          <a:srcRect l="30116" t="54788" r="50761" b="25103"/>
          <a:stretch>
            <a:fillRect/>
          </a:stretch>
        </p:blipFill>
        <p:spPr>
          <a:xfrm>
            <a:off x="9057640" y="4757420"/>
            <a:ext cx="1303655" cy="1303655"/>
          </a:xfrm>
          <a:prstGeom prst="ellipse">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0" y="0"/>
            <a:ext cx="1261745" cy="68580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等腰三角形 4"/>
          <p:cNvSpPr/>
          <p:nvPr/>
        </p:nvSpPr>
        <p:spPr>
          <a:xfrm rot="5400000">
            <a:off x="1087755" y="3130550"/>
            <a:ext cx="410210" cy="375285"/>
          </a:xfrm>
          <a:prstGeom prst="triangl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236855" y="2040255"/>
            <a:ext cx="670560" cy="2961005"/>
          </a:xfrm>
          <a:prstGeom prst="rect">
            <a:avLst/>
          </a:prstGeom>
          <a:noFill/>
        </p:spPr>
        <p:txBody>
          <a:bodyPr vert="eaVert" wrap="square" rtlCol="0">
            <a:spAutoFit/>
          </a:bodyPr>
          <a:p>
            <a:r>
              <a:rPr lang="zh-CN" altLang="en-US" sz="3200" b="1">
                <a:solidFill>
                  <a:schemeClr val="bg1"/>
                </a:solidFill>
                <a:latin typeface="黑体" panose="02010609060101010101" charset="-122"/>
                <a:ea typeface="黑体" panose="02010609060101010101" charset="-122"/>
              </a:rPr>
              <a:t>调 查 结 果</a:t>
            </a:r>
            <a:endParaRPr lang="zh-CN" altLang="en-US" sz="3200" b="1">
              <a:solidFill>
                <a:schemeClr val="bg1"/>
              </a:solidFill>
              <a:latin typeface="黑体" panose="02010609060101010101" charset="-122"/>
              <a:ea typeface="黑体" panose="02010609060101010101" charset="-122"/>
            </a:endParaRPr>
          </a:p>
        </p:txBody>
      </p:sp>
      <p:sp>
        <p:nvSpPr>
          <p:cNvPr id="6" name="饼形 5"/>
          <p:cNvSpPr/>
          <p:nvPr/>
        </p:nvSpPr>
        <p:spPr>
          <a:xfrm>
            <a:off x="3822700" y="2146300"/>
            <a:ext cx="4180840" cy="4086225"/>
          </a:xfrm>
          <a:prstGeom prst="pie">
            <a:avLst>
              <a:gd name="adj1" fmla="val 21070215"/>
              <a:gd name="adj2" fmla="val 16200000"/>
            </a:avLst>
          </a:prstGeom>
          <a:solidFill>
            <a:srgbClr val="FE7B9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7" name="饼形 6"/>
          <p:cNvSpPr/>
          <p:nvPr/>
        </p:nvSpPr>
        <p:spPr>
          <a:xfrm rot="1620000">
            <a:off x="3982085" y="2158365"/>
            <a:ext cx="3962400" cy="3938270"/>
          </a:xfrm>
          <a:prstGeom prst="pie">
            <a:avLst>
              <a:gd name="adj1" fmla="val 14600121"/>
              <a:gd name="adj2" fmla="val 16857112"/>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1" name="饼形 10"/>
          <p:cNvSpPr/>
          <p:nvPr/>
        </p:nvSpPr>
        <p:spPr>
          <a:xfrm rot="4800000">
            <a:off x="3990975" y="2174875"/>
            <a:ext cx="3962400" cy="3962400"/>
          </a:xfrm>
          <a:prstGeom prst="pie">
            <a:avLst>
              <a:gd name="adj1" fmla="val 13746641"/>
              <a:gd name="adj2" fmla="val 16200000"/>
            </a:avLst>
          </a:prstGeom>
          <a:solidFill>
            <a:srgbClr val="FBB03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2" name="文本框 11"/>
          <p:cNvSpPr txBox="1"/>
          <p:nvPr/>
        </p:nvSpPr>
        <p:spPr>
          <a:xfrm>
            <a:off x="5304790" y="4638675"/>
            <a:ext cx="1343025" cy="944880"/>
          </a:xfrm>
          <a:prstGeom prst="rect">
            <a:avLst/>
          </a:prstGeom>
          <a:noFill/>
        </p:spPr>
        <p:txBody>
          <a:bodyPr wrap="square" rtlCol="0">
            <a:spAutoFit/>
          </a:bodyPr>
          <a:p>
            <a:r>
              <a:rPr lang="en-US" altLang="zh-CN" sz="2800" b="1">
                <a:latin typeface="黑体" panose="02010609060101010101" charset="-122"/>
                <a:ea typeface="黑体" panose="02010609060101010101" charset="-122"/>
              </a:rPr>
              <a:t>1~5</a:t>
            </a:r>
            <a:r>
              <a:rPr lang="zh-CN" altLang="en-US" sz="2800" b="1">
                <a:latin typeface="黑体" panose="02010609060101010101" charset="-122"/>
                <a:ea typeface="黑体" panose="02010609060101010101" charset="-122"/>
              </a:rPr>
              <a:t>次</a:t>
            </a:r>
            <a:endParaRPr lang="zh-CN" altLang="en-US" sz="2800" b="1">
              <a:latin typeface="黑体" panose="02010609060101010101" charset="-122"/>
              <a:ea typeface="黑体" panose="02010609060101010101" charset="-122"/>
            </a:endParaRPr>
          </a:p>
          <a:p>
            <a:r>
              <a:rPr lang="zh-CN" altLang="en-US" sz="2800" b="1">
                <a:latin typeface="黑体" panose="02010609060101010101" charset="-122"/>
                <a:ea typeface="黑体" panose="02010609060101010101" charset="-122"/>
              </a:rPr>
              <a:t> </a:t>
            </a:r>
            <a:r>
              <a:rPr lang="en-US" altLang="zh-CN" sz="2800" b="1">
                <a:latin typeface="黑体" panose="02010609060101010101" charset="-122"/>
                <a:ea typeface="黑体" panose="02010609060101010101" charset="-122"/>
              </a:rPr>
              <a:t>60%</a:t>
            </a:r>
            <a:endParaRPr lang="en-US" altLang="zh-CN" sz="2800" b="1">
              <a:latin typeface="黑体" panose="02010609060101010101" charset="-122"/>
              <a:ea typeface="黑体" panose="02010609060101010101" charset="-122"/>
            </a:endParaRPr>
          </a:p>
        </p:txBody>
      </p:sp>
      <p:sp>
        <p:nvSpPr>
          <p:cNvPr id="13" name="文本框 12"/>
          <p:cNvSpPr txBox="1"/>
          <p:nvPr/>
        </p:nvSpPr>
        <p:spPr>
          <a:xfrm>
            <a:off x="6737350" y="3152775"/>
            <a:ext cx="875030" cy="640080"/>
          </a:xfrm>
          <a:prstGeom prst="rect">
            <a:avLst/>
          </a:prstGeom>
          <a:noFill/>
        </p:spPr>
        <p:txBody>
          <a:bodyPr wrap="none" rtlCol="0">
            <a:spAutoFit/>
          </a:bodyPr>
          <a:p>
            <a:r>
              <a:rPr lang="en-US" altLang="zh-CN" b="1">
                <a:latin typeface="黑体" panose="02010609060101010101" charset="-122"/>
                <a:ea typeface="黑体" panose="02010609060101010101" charset="-122"/>
              </a:rPr>
              <a:t>6~10</a:t>
            </a:r>
            <a:r>
              <a:rPr lang="zh-CN" altLang="en-US" b="1">
                <a:latin typeface="黑体" panose="02010609060101010101" charset="-122"/>
                <a:ea typeface="黑体" panose="02010609060101010101" charset="-122"/>
              </a:rPr>
              <a:t>次</a:t>
            </a:r>
            <a:endParaRPr lang="zh-CN" altLang="en-US" b="1">
              <a:latin typeface="黑体" panose="02010609060101010101" charset="-122"/>
              <a:ea typeface="黑体" panose="02010609060101010101" charset="-122"/>
            </a:endParaRPr>
          </a:p>
          <a:p>
            <a:r>
              <a:rPr lang="zh-CN" altLang="en-US" b="1">
                <a:latin typeface="黑体" panose="02010609060101010101" charset="-122"/>
                <a:ea typeface="黑体" panose="02010609060101010101" charset="-122"/>
              </a:rPr>
              <a:t>  </a:t>
            </a:r>
            <a:r>
              <a:rPr lang="en-US" altLang="zh-CN" b="1">
                <a:latin typeface="黑体" panose="02010609060101010101" charset="-122"/>
                <a:ea typeface="黑体" panose="02010609060101010101" charset="-122"/>
              </a:rPr>
              <a:t>20%</a:t>
            </a:r>
            <a:endParaRPr lang="en-US" altLang="zh-CN" b="1">
              <a:latin typeface="黑体" panose="02010609060101010101" charset="-122"/>
              <a:ea typeface="黑体" panose="02010609060101010101" charset="-122"/>
            </a:endParaRPr>
          </a:p>
        </p:txBody>
      </p:sp>
      <p:sp>
        <p:nvSpPr>
          <p:cNvPr id="14" name="文本框 13"/>
          <p:cNvSpPr txBox="1"/>
          <p:nvPr/>
        </p:nvSpPr>
        <p:spPr>
          <a:xfrm>
            <a:off x="5956300" y="2447925"/>
            <a:ext cx="1143000" cy="642620"/>
          </a:xfrm>
          <a:prstGeom prst="rect">
            <a:avLst/>
          </a:prstGeom>
          <a:noFill/>
        </p:spPr>
        <p:txBody>
          <a:bodyPr wrap="square" rtlCol="0">
            <a:spAutoFit/>
          </a:bodyPr>
          <a:p>
            <a:r>
              <a:rPr lang="en-US" altLang="zh-CN" b="1"/>
              <a:t>10</a:t>
            </a:r>
            <a:r>
              <a:rPr lang="zh-CN" altLang="en-US" b="1"/>
              <a:t>次以上</a:t>
            </a:r>
            <a:endParaRPr lang="zh-CN" altLang="en-US" b="1"/>
          </a:p>
          <a:p>
            <a:r>
              <a:rPr lang="zh-CN" altLang="en-US" b="1"/>
              <a:t>     </a:t>
            </a:r>
            <a:r>
              <a:rPr lang="en-US" altLang="zh-CN" b="1"/>
              <a:t>20</a:t>
            </a:r>
            <a:r>
              <a:rPr lang="en-US" altLang="zh-CN"/>
              <a:t>%</a:t>
            </a:r>
            <a:endParaRPr lang="en-US" altLang="zh-CN"/>
          </a:p>
        </p:txBody>
      </p:sp>
      <p:sp>
        <p:nvSpPr>
          <p:cNvPr id="15" name="文本框 14"/>
          <p:cNvSpPr txBox="1"/>
          <p:nvPr/>
        </p:nvSpPr>
        <p:spPr>
          <a:xfrm>
            <a:off x="1724025" y="581025"/>
            <a:ext cx="6267450" cy="579120"/>
          </a:xfrm>
          <a:prstGeom prst="rect">
            <a:avLst/>
          </a:prstGeom>
          <a:noFill/>
        </p:spPr>
        <p:txBody>
          <a:bodyPr wrap="square" rtlCol="0">
            <a:spAutoFit/>
          </a:bodyPr>
          <a:p>
            <a:r>
              <a:rPr lang="zh-CN" altLang="en-US" sz="3200" b="1">
                <a:solidFill>
                  <a:schemeClr val="tx1">
                    <a:lumMod val="75000"/>
                    <a:lumOff val="25000"/>
                  </a:schemeClr>
                </a:solidFill>
                <a:latin typeface="黑体" panose="02010609060101010101" charset="-122"/>
                <a:ea typeface="黑体" panose="02010609060101010101" charset="-122"/>
              </a:rPr>
              <a:t>3.您一周乘坐地铁的次数？</a:t>
            </a:r>
            <a:endParaRPr lang="zh-CN" altLang="en-US" sz="3200" b="1">
              <a:solidFill>
                <a:schemeClr val="tx1">
                  <a:lumMod val="75000"/>
                  <a:lumOff val="25000"/>
                </a:schemeClr>
              </a:solidFill>
              <a:latin typeface="黑体" panose="02010609060101010101" charset="-122"/>
              <a:ea typeface="黑体" panose="02010609060101010101"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0" y="0"/>
            <a:ext cx="1261745" cy="68580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等腰三角形 4"/>
          <p:cNvSpPr/>
          <p:nvPr/>
        </p:nvSpPr>
        <p:spPr>
          <a:xfrm rot="5400000">
            <a:off x="1087755" y="3130550"/>
            <a:ext cx="410210" cy="375285"/>
          </a:xfrm>
          <a:prstGeom prst="triangl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236855" y="2040255"/>
            <a:ext cx="670560" cy="2961005"/>
          </a:xfrm>
          <a:prstGeom prst="rect">
            <a:avLst/>
          </a:prstGeom>
          <a:noFill/>
        </p:spPr>
        <p:txBody>
          <a:bodyPr vert="eaVert" wrap="square" rtlCol="0">
            <a:spAutoFit/>
          </a:bodyPr>
          <a:p>
            <a:r>
              <a:rPr lang="zh-CN" altLang="en-US" sz="3200" b="1">
                <a:solidFill>
                  <a:schemeClr val="bg1"/>
                </a:solidFill>
                <a:latin typeface="黑体" panose="02010609060101010101" charset="-122"/>
                <a:ea typeface="黑体" panose="02010609060101010101" charset="-122"/>
              </a:rPr>
              <a:t>调 查 结 果</a:t>
            </a:r>
            <a:endParaRPr lang="zh-CN" altLang="en-US" sz="3200" b="1">
              <a:solidFill>
                <a:schemeClr val="bg1"/>
              </a:solidFill>
              <a:latin typeface="黑体" panose="02010609060101010101" charset="-122"/>
              <a:ea typeface="黑体" panose="02010609060101010101" charset="-122"/>
            </a:endParaRPr>
          </a:p>
        </p:txBody>
      </p:sp>
      <p:sp>
        <p:nvSpPr>
          <p:cNvPr id="15" name="文本框 14"/>
          <p:cNvSpPr txBox="1"/>
          <p:nvPr/>
        </p:nvSpPr>
        <p:spPr>
          <a:xfrm>
            <a:off x="1724025" y="581025"/>
            <a:ext cx="7677150" cy="579120"/>
          </a:xfrm>
          <a:prstGeom prst="rect">
            <a:avLst/>
          </a:prstGeom>
          <a:noFill/>
        </p:spPr>
        <p:txBody>
          <a:bodyPr wrap="square" rtlCol="0">
            <a:spAutoFit/>
          </a:bodyPr>
          <a:p>
            <a:r>
              <a:rPr lang="en-US" altLang="zh-CN" sz="3200" b="1">
                <a:solidFill>
                  <a:schemeClr val="tx1">
                    <a:lumMod val="75000"/>
                    <a:lumOff val="25000"/>
                  </a:schemeClr>
                </a:solidFill>
                <a:latin typeface="黑体" panose="02010609060101010101" charset="-122"/>
                <a:ea typeface="黑体" panose="02010609060101010101" charset="-122"/>
              </a:rPr>
              <a:t>4</a:t>
            </a:r>
            <a:r>
              <a:rPr lang="zh-CN" altLang="en-US" sz="3200" b="1">
                <a:solidFill>
                  <a:schemeClr val="tx1">
                    <a:lumMod val="75000"/>
                    <a:lumOff val="25000"/>
                  </a:schemeClr>
                </a:solidFill>
                <a:latin typeface="黑体" panose="02010609060101010101" charset="-122"/>
                <a:ea typeface="黑体" panose="02010609060101010101" charset="-122"/>
              </a:rPr>
              <a:t>.您认为郑州地铁的文化气息是否浓厚？</a:t>
            </a:r>
            <a:endParaRPr lang="zh-CN" altLang="en-US" sz="3200" b="1">
              <a:solidFill>
                <a:schemeClr val="tx1">
                  <a:lumMod val="75000"/>
                  <a:lumOff val="25000"/>
                </a:schemeClr>
              </a:solidFill>
              <a:latin typeface="黑体" panose="02010609060101010101" charset="-122"/>
              <a:ea typeface="黑体" panose="02010609060101010101" charset="-122"/>
            </a:endParaRPr>
          </a:p>
        </p:txBody>
      </p:sp>
      <p:sp>
        <p:nvSpPr>
          <p:cNvPr id="2" name="等腰三角形 1"/>
          <p:cNvSpPr/>
          <p:nvPr/>
        </p:nvSpPr>
        <p:spPr>
          <a:xfrm>
            <a:off x="5190490" y="4222750"/>
            <a:ext cx="2223135" cy="1676400"/>
          </a:xfrm>
          <a:prstGeom prst="triangle">
            <a:avLst/>
          </a:prstGeom>
          <a:solidFill>
            <a:srgbClr val="5B9BD5"/>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p:nvSpPr>
        <p:spPr>
          <a:xfrm rot="360000">
            <a:off x="3041015" y="4062730"/>
            <a:ext cx="6591935"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梯形 7"/>
          <p:cNvSpPr/>
          <p:nvPr/>
        </p:nvSpPr>
        <p:spPr>
          <a:xfrm rot="11160000">
            <a:off x="3079750" y="3486150"/>
            <a:ext cx="1438275" cy="266700"/>
          </a:xfrm>
          <a:prstGeom prst="trapezoid">
            <a:avLst/>
          </a:prstGeom>
          <a:solidFill>
            <a:srgbClr val="FE7B98"/>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梯形 8"/>
          <p:cNvSpPr/>
          <p:nvPr/>
        </p:nvSpPr>
        <p:spPr>
          <a:xfrm rot="11160000">
            <a:off x="8150225" y="4003675"/>
            <a:ext cx="1438275" cy="266700"/>
          </a:xfrm>
          <a:prstGeom prst="trapezoid">
            <a:avLst/>
          </a:prstGeom>
          <a:solidFill>
            <a:srgbClr val="FE7B98"/>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nvSpPr>
        <p:spPr>
          <a:xfrm rot="360000">
            <a:off x="8061960" y="3503930"/>
            <a:ext cx="1988820" cy="579120"/>
          </a:xfrm>
          <a:prstGeom prst="rect">
            <a:avLst/>
          </a:prstGeom>
          <a:noFill/>
        </p:spPr>
        <p:txBody>
          <a:bodyPr wrap="square" rtlCol="0">
            <a:spAutoFit/>
          </a:bodyPr>
          <a:p>
            <a:r>
              <a:rPr lang="zh-CN" altLang="en-US" sz="3200" b="1">
                <a:latin typeface="黑体" panose="02010609060101010101" charset="-122"/>
                <a:ea typeface="黑体" panose="02010609060101010101" charset="-122"/>
              </a:rPr>
              <a:t>是（</a:t>
            </a:r>
            <a:r>
              <a:rPr lang="en-US" altLang="zh-CN" sz="3200" b="1">
                <a:latin typeface="黑体" panose="02010609060101010101" charset="-122"/>
                <a:ea typeface="黑体" panose="02010609060101010101" charset="-122"/>
              </a:rPr>
              <a:t>53%)</a:t>
            </a:r>
            <a:endParaRPr lang="en-US" altLang="zh-CN" sz="3200" b="1">
              <a:latin typeface="黑体" panose="02010609060101010101" charset="-122"/>
              <a:ea typeface="黑体" panose="02010609060101010101" charset="-122"/>
            </a:endParaRPr>
          </a:p>
        </p:txBody>
      </p:sp>
      <p:sp>
        <p:nvSpPr>
          <p:cNvPr id="17" name="文本框 16"/>
          <p:cNvSpPr txBox="1"/>
          <p:nvPr/>
        </p:nvSpPr>
        <p:spPr>
          <a:xfrm rot="300000">
            <a:off x="3013075" y="2971800"/>
            <a:ext cx="1885950" cy="579120"/>
          </a:xfrm>
          <a:prstGeom prst="rect">
            <a:avLst/>
          </a:prstGeom>
          <a:noFill/>
        </p:spPr>
        <p:txBody>
          <a:bodyPr wrap="square" rtlCol="0">
            <a:spAutoFit/>
          </a:bodyPr>
          <a:p>
            <a:r>
              <a:rPr lang="zh-CN" altLang="en-US" sz="3200" b="1">
                <a:latin typeface="黑体" panose="02010609060101010101" charset="-122"/>
                <a:ea typeface="黑体" panose="02010609060101010101" charset="-122"/>
              </a:rPr>
              <a:t>否（</a:t>
            </a:r>
            <a:r>
              <a:rPr lang="en-US" altLang="zh-CN" sz="3200" b="1">
                <a:latin typeface="黑体" panose="02010609060101010101" charset="-122"/>
                <a:ea typeface="黑体" panose="02010609060101010101" charset="-122"/>
              </a:rPr>
              <a:t>47%</a:t>
            </a:r>
            <a:r>
              <a:rPr lang="zh-CN" altLang="en-US" sz="3200" b="1">
                <a:latin typeface="黑体" panose="02010609060101010101" charset="-122"/>
                <a:ea typeface="黑体" panose="02010609060101010101" charset="-122"/>
              </a:rPr>
              <a:t>）</a:t>
            </a:r>
            <a:endParaRPr lang="zh-CN" altLang="en-US" sz="3200" b="1">
              <a:latin typeface="黑体" panose="02010609060101010101" charset="-122"/>
              <a:ea typeface="黑体" panose="02010609060101010101"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0" y="0"/>
            <a:ext cx="1261745" cy="68580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等腰三角形 4"/>
          <p:cNvSpPr/>
          <p:nvPr/>
        </p:nvSpPr>
        <p:spPr>
          <a:xfrm rot="5400000">
            <a:off x="1087755" y="3130550"/>
            <a:ext cx="410210" cy="375285"/>
          </a:xfrm>
          <a:prstGeom prst="triangl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236855" y="2040255"/>
            <a:ext cx="670560" cy="2961005"/>
          </a:xfrm>
          <a:prstGeom prst="rect">
            <a:avLst/>
          </a:prstGeom>
          <a:noFill/>
        </p:spPr>
        <p:txBody>
          <a:bodyPr vert="eaVert" wrap="square" rtlCol="0">
            <a:spAutoFit/>
          </a:bodyPr>
          <a:p>
            <a:r>
              <a:rPr lang="zh-CN" altLang="en-US" sz="3200" b="1">
                <a:solidFill>
                  <a:schemeClr val="bg1"/>
                </a:solidFill>
                <a:latin typeface="黑体" panose="02010609060101010101" charset="-122"/>
                <a:ea typeface="黑体" panose="02010609060101010101" charset="-122"/>
              </a:rPr>
              <a:t>调 查 结 果</a:t>
            </a:r>
            <a:endParaRPr lang="zh-CN" altLang="en-US" sz="3200" b="1">
              <a:solidFill>
                <a:schemeClr val="bg1"/>
              </a:solidFill>
              <a:latin typeface="黑体" panose="02010609060101010101" charset="-122"/>
              <a:ea typeface="黑体" panose="02010609060101010101" charset="-122"/>
            </a:endParaRPr>
          </a:p>
        </p:txBody>
      </p:sp>
      <p:sp>
        <p:nvSpPr>
          <p:cNvPr id="2" name="文本框 1"/>
          <p:cNvSpPr txBox="1"/>
          <p:nvPr/>
        </p:nvSpPr>
        <p:spPr>
          <a:xfrm>
            <a:off x="1758950" y="540385"/>
            <a:ext cx="7683500" cy="579120"/>
          </a:xfrm>
          <a:prstGeom prst="rect">
            <a:avLst/>
          </a:prstGeom>
          <a:noFill/>
          <a:ln w="9525">
            <a:noFill/>
            <a:miter/>
          </a:ln>
        </p:spPr>
        <p:txBody>
          <a:bodyPr wrap="square">
            <a:spAutoFit/>
          </a:bodyPr>
          <a:p>
            <a:pPr marL="0" indent="0" algn="l"/>
            <a:r>
              <a:rPr lang="en-US" altLang="zh-CN" sz="3200" b="1" u="none">
                <a:solidFill>
                  <a:schemeClr val="tx1">
                    <a:lumMod val="75000"/>
                    <a:lumOff val="25000"/>
                  </a:schemeClr>
                </a:solidFill>
                <a:latin typeface="黑体" panose="02010609060101010101" charset="-122"/>
                <a:ea typeface="黑体" panose="02010609060101010101" charset="-122"/>
                <a:cs typeface="宋体" panose="02010600030101010101" pitchFamily="2" charset="-122"/>
              </a:rPr>
              <a:t>5.</a:t>
            </a:r>
            <a:r>
              <a:rPr lang="zh-CN" altLang="en-US" sz="3200" b="1" u="none">
                <a:solidFill>
                  <a:schemeClr val="tx1">
                    <a:lumMod val="75000"/>
                    <a:lumOff val="25000"/>
                  </a:schemeClr>
                </a:solidFill>
                <a:latin typeface="黑体" panose="02010609060101010101" charset="-122"/>
                <a:ea typeface="黑体" panose="02010609060101010101" charset="-122"/>
                <a:cs typeface="宋体" panose="02010600030101010101" pitchFamily="2" charset="-122"/>
              </a:rPr>
              <a:t>您是否注意过地铁站内的文化现象？</a:t>
            </a:r>
            <a:endParaRPr lang="zh-CN" altLang="en-US" sz="3200" b="1" u="none">
              <a:solidFill>
                <a:schemeClr val="tx1">
                  <a:lumMod val="75000"/>
                  <a:lumOff val="25000"/>
                </a:schemeClr>
              </a:solidFill>
              <a:latin typeface="黑体" panose="02010609060101010101" charset="-122"/>
              <a:ea typeface="黑体" panose="02010609060101010101" charset="-122"/>
              <a:cs typeface="宋体" panose="02010600030101010101" pitchFamily="2" charset="-122"/>
            </a:endParaRPr>
          </a:p>
        </p:txBody>
      </p:sp>
      <p:sp>
        <p:nvSpPr>
          <p:cNvPr id="12" name="饼形 11"/>
          <p:cNvSpPr/>
          <p:nvPr/>
        </p:nvSpPr>
        <p:spPr>
          <a:xfrm>
            <a:off x="2383155" y="1714500"/>
            <a:ext cx="4420870" cy="4420870"/>
          </a:xfrm>
          <a:prstGeom prst="pie">
            <a:avLst>
              <a:gd name="adj1" fmla="val 833765"/>
              <a:gd name="adj2" fmla="val 16200000"/>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3" name="饼形 12"/>
          <p:cNvSpPr/>
          <p:nvPr/>
        </p:nvSpPr>
        <p:spPr>
          <a:xfrm rot="15540000">
            <a:off x="2571115" y="1737995"/>
            <a:ext cx="4176395" cy="4176395"/>
          </a:xfrm>
          <a:prstGeom prst="pie">
            <a:avLst>
              <a:gd name="adj1" fmla="val 731338"/>
              <a:gd name="adj2" fmla="val 2446313"/>
            </a:avLst>
          </a:prstGeom>
          <a:solidFill>
            <a:srgbClr val="FBB03B"/>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4" name="饼形 13"/>
          <p:cNvSpPr/>
          <p:nvPr/>
        </p:nvSpPr>
        <p:spPr>
          <a:xfrm rot="17220000">
            <a:off x="2635250" y="1788160"/>
            <a:ext cx="4176395" cy="4176395"/>
          </a:xfrm>
          <a:prstGeom prst="pie">
            <a:avLst>
              <a:gd name="adj1" fmla="val 833765"/>
              <a:gd name="adj2" fmla="val 5170674"/>
            </a:avLst>
          </a:prstGeom>
          <a:solidFill>
            <a:srgbClr val="607D8B"/>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5" name="圆角矩形 14"/>
          <p:cNvSpPr/>
          <p:nvPr/>
        </p:nvSpPr>
        <p:spPr>
          <a:xfrm>
            <a:off x="7886700" y="4306570"/>
            <a:ext cx="367665" cy="377825"/>
          </a:xfrm>
          <a:prstGeom prst="roundRect">
            <a:avLst/>
          </a:prstGeom>
          <a:solidFill>
            <a:srgbClr val="1F4E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圆角矩形 15"/>
          <p:cNvSpPr/>
          <p:nvPr/>
        </p:nvSpPr>
        <p:spPr>
          <a:xfrm>
            <a:off x="7891145" y="5005070"/>
            <a:ext cx="367665" cy="377825"/>
          </a:xfrm>
          <a:prstGeom prst="roundRect">
            <a:avLst/>
          </a:prstGeom>
          <a:solidFill>
            <a:srgbClr val="607D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圆角矩形 16"/>
          <p:cNvSpPr/>
          <p:nvPr/>
        </p:nvSpPr>
        <p:spPr>
          <a:xfrm>
            <a:off x="7875270" y="5683250"/>
            <a:ext cx="367665" cy="377825"/>
          </a:xfrm>
          <a:prstGeom prst="roundRect">
            <a:avLst/>
          </a:prstGeom>
          <a:solidFill>
            <a:srgbClr val="FBB03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nvSpPr>
        <p:spPr>
          <a:xfrm>
            <a:off x="2936875" y="3756660"/>
            <a:ext cx="1401445" cy="701040"/>
          </a:xfrm>
          <a:prstGeom prst="rect">
            <a:avLst/>
          </a:prstGeom>
          <a:noFill/>
        </p:spPr>
        <p:txBody>
          <a:bodyPr wrap="square" rtlCol="0">
            <a:spAutoFit/>
          </a:bodyPr>
          <a:p>
            <a:r>
              <a:rPr lang="en-US" altLang="zh-CN" sz="4000" b="1">
                <a:solidFill>
                  <a:schemeClr val="bg1"/>
                </a:solidFill>
                <a:latin typeface="黑体" panose="02010609060101010101" charset="-122"/>
                <a:ea typeface="黑体" panose="02010609060101010101" charset="-122"/>
              </a:rPr>
              <a:t>73%</a:t>
            </a:r>
            <a:endParaRPr lang="en-US" altLang="zh-CN" sz="4000" b="1">
              <a:solidFill>
                <a:schemeClr val="bg1"/>
              </a:solidFill>
              <a:latin typeface="黑体" panose="02010609060101010101" charset="-122"/>
              <a:ea typeface="黑体" panose="02010609060101010101" charset="-122"/>
            </a:endParaRPr>
          </a:p>
        </p:txBody>
      </p:sp>
      <p:sp>
        <p:nvSpPr>
          <p:cNvPr id="19" name="文本框 18"/>
          <p:cNvSpPr txBox="1"/>
          <p:nvPr/>
        </p:nvSpPr>
        <p:spPr>
          <a:xfrm>
            <a:off x="5162550" y="3173095"/>
            <a:ext cx="1357630" cy="640080"/>
          </a:xfrm>
          <a:prstGeom prst="rect">
            <a:avLst/>
          </a:prstGeom>
          <a:noFill/>
        </p:spPr>
        <p:txBody>
          <a:bodyPr wrap="square" rtlCol="0">
            <a:spAutoFit/>
          </a:bodyPr>
          <a:p>
            <a:r>
              <a:rPr lang="en-US" altLang="zh-CN" sz="3600" b="1">
                <a:solidFill>
                  <a:schemeClr val="bg1"/>
                </a:solidFill>
                <a:latin typeface="黑体" panose="02010609060101010101" charset="-122"/>
                <a:ea typeface="黑体" panose="02010609060101010101" charset="-122"/>
              </a:rPr>
              <a:t>20.4%</a:t>
            </a:r>
            <a:endParaRPr lang="en-US" altLang="zh-CN" sz="3600" b="1">
              <a:solidFill>
                <a:schemeClr val="bg1"/>
              </a:solidFill>
              <a:latin typeface="黑体" panose="02010609060101010101" charset="-122"/>
              <a:ea typeface="黑体" panose="02010609060101010101" charset="-122"/>
            </a:endParaRPr>
          </a:p>
        </p:txBody>
      </p:sp>
      <p:sp>
        <p:nvSpPr>
          <p:cNvPr id="20" name="文本框 19"/>
          <p:cNvSpPr txBox="1"/>
          <p:nvPr/>
        </p:nvSpPr>
        <p:spPr>
          <a:xfrm rot="17220000">
            <a:off x="4474210" y="2042795"/>
            <a:ext cx="1255395" cy="518160"/>
          </a:xfrm>
          <a:prstGeom prst="rect">
            <a:avLst/>
          </a:prstGeom>
          <a:noFill/>
        </p:spPr>
        <p:txBody>
          <a:bodyPr wrap="square" rtlCol="0">
            <a:spAutoFit/>
          </a:bodyPr>
          <a:p>
            <a:r>
              <a:rPr lang="en-US" altLang="zh-CN" sz="2800" b="1">
                <a:solidFill>
                  <a:schemeClr val="bg1"/>
                </a:solidFill>
                <a:latin typeface="黑体" panose="02010609060101010101" charset="-122"/>
                <a:ea typeface="黑体" panose="02010609060101010101" charset="-122"/>
              </a:rPr>
              <a:t>6.6%</a:t>
            </a:r>
            <a:endParaRPr lang="en-US" altLang="zh-CN" sz="2800" b="1">
              <a:solidFill>
                <a:schemeClr val="bg1"/>
              </a:solidFill>
              <a:latin typeface="黑体" panose="02010609060101010101" charset="-122"/>
              <a:ea typeface="黑体" panose="02010609060101010101" charset="-122"/>
            </a:endParaRPr>
          </a:p>
        </p:txBody>
      </p:sp>
      <p:sp>
        <p:nvSpPr>
          <p:cNvPr id="32" name="文本框 31"/>
          <p:cNvSpPr txBox="1"/>
          <p:nvPr/>
        </p:nvSpPr>
        <p:spPr>
          <a:xfrm>
            <a:off x="8263255" y="4322445"/>
            <a:ext cx="5080000" cy="365760"/>
          </a:xfrm>
          <a:prstGeom prst="rect">
            <a:avLst/>
          </a:prstGeom>
          <a:noFill/>
          <a:ln w="9525">
            <a:noFill/>
            <a:miter/>
          </a:ln>
        </p:spPr>
        <p:txBody>
          <a:bodyPr>
            <a:spAutoFit/>
          </a:bodyPr>
          <a:p>
            <a:pPr marL="0" indent="0" algn="l"/>
            <a:r>
              <a:rPr lang="zh-CN" altLang="en-US" b="1" u="none">
                <a:latin typeface="黑体" panose="02010609060101010101" charset="-122"/>
                <a:ea typeface="黑体" panose="02010609060101010101" charset="-122"/>
                <a:cs typeface="宋体" panose="02010600030101010101" pitchFamily="2" charset="-122"/>
              </a:rPr>
              <a:t>仔细观察过</a:t>
            </a:r>
            <a:endParaRPr lang="zh-CN" altLang="en-US" b="1" u="none">
              <a:latin typeface="黑体" panose="02010609060101010101" charset="-122"/>
              <a:ea typeface="黑体" panose="02010609060101010101" charset="-122"/>
              <a:cs typeface="宋体" panose="02010600030101010101" pitchFamily="2" charset="-122"/>
            </a:endParaRPr>
          </a:p>
        </p:txBody>
      </p:sp>
      <p:sp>
        <p:nvSpPr>
          <p:cNvPr id="33" name="文本框 32"/>
          <p:cNvSpPr txBox="1"/>
          <p:nvPr/>
        </p:nvSpPr>
        <p:spPr>
          <a:xfrm>
            <a:off x="8262620" y="4996815"/>
            <a:ext cx="5080000" cy="365760"/>
          </a:xfrm>
          <a:prstGeom prst="rect">
            <a:avLst/>
          </a:prstGeom>
          <a:noFill/>
          <a:ln w="9525">
            <a:noFill/>
            <a:miter/>
          </a:ln>
        </p:spPr>
        <p:txBody>
          <a:bodyPr>
            <a:spAutoFit/>
          </a:bodyPr>
          <a:p>
            <a:pPr marL="0" indent="0" algn="l"/>
            <a:r>
              <a:rPr lang="zh-CN" altLang="en-US" b="1" u="none">
                <a:latin typeface="黑体" panose="02010609060101010101" charset="-122"/>
                <a:ea typeface="黑体" panose="02010609060101010101" charset="-122"/>
                <a:cs typeface="宋体" panose="02010600030101010101" pitchFamily="2" charset="-122"/>
              </a:rPr>
              <a:t>偶尔观察过</a:t>
            </a:r>
            <a:endParaRPr lang="zh-CN" altLang="en-US" b="1" u="none">
              <a:latin typeface="黑体" panose="02010609060101010101" charset="-122"/>
              <a:ea typeface="黑体" panose="02010609060101010101" charset="-122"/>
              <a:cs typeface="宋体" panose="02010600030101010101" pitchFamily="2" charset="-122"/>
            </a:endParaRPr>
          </a:p>
        </p:txBody>
      </p:sp>
      <p:sp>
        <p:nvSpPr>
          <p:cNvPr id="34" name="文本框 33"/>
          <p:cNvSpPr txBox="1"/>
          <p:nvPr/>
        </p:nvSpPr>
        <p:spPr>
          <a:xfrm>
            <a:off x="8242300" y="5695315"/>
            <a:ext cx="5080000" cy="365760"/>
          </a:xfrm>
          <a:prstGeom prst="rect">
            <a:avLst/>
          </a:prstGeom>
          <a:noFill/>
          <a:ln w="9525">
            <a:noFill/>
            <a:miter/>
          </a:ln>
        </p:spPr>
        <p:txBody>
          <a:bodyPr>
            <a:spAutoFit/>
          </a:bodyPr>
          <a:p>
            <a:pPr marL="0" indent="0" algn="l"/>
            <a:r>
              <a:rPr lang="zh-CN" altLang="en-US" b="1" u="none">
                <a:latin typeface="黑体" panose="02010609060101010101" charset="-122"/>
                <a:ea typeface="黑体" panose="02010609060101010101" charset="-122"/>
                <a:cs typeface="宋体" panose="02010600030101010101" pitchFamily="2" charset="-122"/>
              </a:rPr>
              <a:t>时间紧没注意过</a:t>
            </a:r>
            <a:endParaRPr lang="zh-CN" altLang="en-US" b="1" u="none">
              <a:latin typeface="黑体" panose="02010609060101010101" charset="-122"/>
              <a:ea typeface="黑体" panose="02010609060101010101" charset="-122"/>
              <a:cs typeface="宋体" panose="02010600030101010101"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0" y="0"/>
            <a:ext cx="1261745" cy="68580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等腰三角形 4"/>
          <p:cNvSpPr/>
          <p:nvPr/>
        </p:nvSpPr>
        <p:spPr>
          <a:xfrm rot="5400000">
            <a:off x="1099820" y="3130550"/>
            <a:ext cx="410210" cy="375285"/>
          </a:xfrm>
          <a:prstGeom prst="triangl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236855" y="2040255"/>
            <a:ext cx="670560" cy="2961005"/>
          </a:xfrm>
          <a:prstGeom prst="rect">
            <a:avLst/>
          </a:prstGeom>
          <a:noFill/>
        </p:spPr>
        <p:txBody>
          <a:bodyPr vert="eaVert" wrap="square" rtlCol="0">
            <a:spAutoFit/>
          </a:bodyPr>
          <a:p>
            <a:r>
              <a:rPr lang="zh-CN" altLang="en-US" sz="3200" b="1">
                <a:solidFill>
                  <a:schemeClr val="bg1"/>
                </a:solidFill>
                <a:latin typeface="黑体" panose="02010609060101010101" charset="-122"/>
                <a:ea typeface="黑体" panose="02010609060101010101" charset="-122"/>
              </a:rPr>
              <a:t>调 查 结 果</a:t>
            </a:r>
            <a:endParaRPr lang="zh-CN" altLang="en-US" sz="3200" b="1">
              <a:solidFill>
                <a:schemeClr val="bg1"/>
              </a:solidFill>
              <a:latin typeface="黑体" panose="02010609060101010101" charset="-122"/>
              <a:ea typeface="黑体" panose="02010609060101010101" charset="-122"/>
            </a:endParaRPr>
          </a:p>
        </p:txBody>
      </p:sp>
      <p:sp>
        <p:nvSpPr>
          <p:cNvPr id="100" name="文本框 99"/>
          <p:cNvSpPr txBox="1"/>
          <p:nvPr/>
        </p:nvSpPr>
        <p:spPr>
          <a:xfrm>
            <a:off x="1769110" y="539750"/>
            <a:ext cx="6336030" cy="579120"/>
          </a:xfrm>
          <a:prstGeom prst="rect">
            <a:avLst/>
          </a:prstGeom>
          <a:noFill/>
          <a:ln w="9525">
            <a:noFill/>
            <a:miter/>
          </a:ln>
        </p:spPr>
        <p:txBody>
          <a:bodyPr wrap="square">
            <a:spAutoFit/>
          </a:bodyPr>
          <a:p>
            <a:pPr marL="0" indent="0" algn="l"/>
            <a:r>
              <a:rPr lang="en-US" altLang="zh-CN" sz="3200" b="1" u="none">
                <a:solidFill>
                  <a:schemeClr val="tx1">
                    <a:lumMod val="75000"/>
                    <a:lumOff val="25000"/>
                  </a:schemeClr>
                </a:solidFill>
                <a:latin typeface="黑体" panose="02010609060101010101" charset="-122"/>
                <a:ea typeface="黑体" panose="02010609060101010101" charset="-122"/>
                <a:cs typeface="宋体" panose="02010600030101010101" pitchFamily="2" charset="-122"/>
              </a:rPr>
              <a:t>6.</a:t>
            </a:r>
            <a:r>
              <a:rPr lang="zh-CN" altLang="en-US" sz="3200" b="1" u="none">
                <a:solidFill>
                  <a:schemeClr val="tx1">
                    <a:lumMod val="75000"/>
                    <a:lumOff val="25000"/>
                  </a:schemeClr>
                </a:solidFill>
                <a:latin typeface="黑体" panose="02010609060101010101" charset="-122"/>
                <a:ea typeface="黑体" panose="02010609060101010101" charset="-122"/>
                <a:cs typeface="宋体" panose="02010600030101010101" pitchFamily="2" charset="-122"/>
              </a:rPr>
              <a:t>您喜欢什么类型的地铁创意？</a:t>
            </a:r>
            <a:endParaRPr lang="zh-CN" altLang="en-US" sz="3200" b="1" u="none">
              <a:solidFill>
                <a:schemeClr val="tx1">
                  <a:lumMod val="75000"/>
                  <a:lumOff val="25000"/>
                </a:schemeClr>
              </a:solidFill>
              <a:latin typeface="黑体" panose="02010609060101010101" charset="-122"/>
              <a:ea typeface="黑体" panose="02010609060101010101" charset="-122"/>
              <a:cs typeface="宋体" panose="02010600030101010101" pitchFamily="2" charset="-122"/>
            </a:endParaRPr>
          </a:p>
        </p:txBody>
      </p:sp>
      <p:sp>
        <p:nvSpPr>
          <p:cNvPr id="3" name="圆角矩形 2"/>
          <p:cNvSpPr/>
          <p:nvPr/>
        </p:nvSpPr>
        <p:spPr>
          <a:xfrm>
            <a:off x="2233295" y="1344295"/>
            <a:ext cx="1174115" cy="1174115"/>
          </a:xfrm>
          <a:prstGeom prst="roundRect">
            <a:avLst/>
          </a:prstGeom>
          <a:solidFill>
            <a:srgbClr val="B1C635"/>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2186940" y="1559560"/>
            <a:ext cx="2317115" cy="701040"/>
          </a:xfrm>
          <a:prstGeom prst="rect">
            <a:avLst/>
          </a:prstGeom>
          <a:noFill/>
        </p:spPr>
        <p:txBody>
          <a:bodyPr wrap="square" rtlCol="0">
            <a:spAutoFit/>
          </a:bodyPr>
          <a:p>
            <a:r>
              <a:rPr lang="zh-CN" altLang="en-US" sz="2000" b="1">
                <a:solidFill>
                  <a:schemeClr val="bg1"/>
                </a:solidFill>
                <a:latin typeface="黑体" panose="02010609060101010101" charset="-122"/>
                <a:ea typeface="黑体" panose="02010609060101010101" charset="-122"/>
              </a:rPr>
              <a:t>自身文化</a:t>
            </a:r>
            <a:endParaRPr lang="zh-CN" altLang="en-US" sz="2000" b="1">
              <a:solidFill>
                <a:schemeClr val="bg1"/>
              </a:solidFill>
              <a:latin typeface="黑体" panose="02010609060101010101" charset="-122"/>
              <a:ea typeface="黑体" panose="02010609060101010101" charset="-122"/>
            </a:endParaRPr>
          </a:p>
          <a:p>
            <a:r>
              <a:rPr lang="zh-CN" altLang="en-US" sz="2000" b="1">
                <a:solidFill>
                  <a:schemeClr val="bg1"/>
                </a:solidFill>
                <a:latin typeface="黑体" panose="02010609060101010101" charset="-122"/>
                <a:ea typeface="黑体" panose="02010609060101010101" charset="-122"/>
              </a:rPr>
              <a:t>  设计                 </a:t>
            </a:r>
            <a:endParaRPr lang="zh-CN" altLang="en-US" sz="2000" b="1">
              <a:solidFill>
                <a:schemeClr val="bg1"/>
              </a:solidFill>
              <a:latin typeface="黑体" panose="02010609060101010101" charset="-122"/>
              <a:ea typeface="黑体" panose="02010609060101010101" charset="-122"/>
            </a:endParaRPr>
          </a:p>
        </p:txBody>
      </p:sp>
      <p:sp>
        <p:nvSpPr>
          <p:cNvPr id="7" name="圆角矩形 6"/>
          <p:cNvSpPr/>
          <p:nvPr/>
        </p:nvSpPr>
        <p:spPr>
          <a:xfrm>
            <a:off x="2217420" y="2757805"/>
            <a:ext cx="1174115" cy="117411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2355850" y="3020060"/>
            <a:ext cx="2062480" cy="701040"/>
          </a:xfrm>
          <a:prstGeom prst="rect">
            <a:avLst/>
          </a:prstGeom>
          <a:noFill/>
        </p:spPr>
        <p:txBody>
          <a:bodyPr wrap="square" rtlCol="0">
            <a:spAutoFit/>
          </a:bodyPr>
          <a:p>
            <a:r>
              <a:rPr lang="en-US" altLang="zh-CN" sz="2000" b="1">
                <a:solidFill>
                  <a:schemeClr val="bg1"/>
                </a:solidFill>
                <a:latin typeface="黑体" panose="02010609060101010101" charset="-122"/>
                <a:ea typeface="黑体" panose="02010609060101010101" charset="-122"/>
              </a:rPr>
              <a:t> </a:t>
            </a:r>
            <a:r>
              <a:rPr lang="zh-CN" altLang="en-US" sz="2000" b="1">
                <a:solidFill>
                  <a:schemeClr val="bg1"/>
                </a:solidFill>
                <a:latin typeface="黑体" panose="02010609060101010101" charset="-122"/>
                <a:ea typeface="黑体" panose="02010609060101010101" charset="-122"/>
              </a:rPr>
              <a:t>站内</a:t>
            </a:r>
            <a:endParaRPr lang="zh-CN" altLang="en-US" sz="2000" b="1">
              <a:solidFill>
                <a:schemeClr val="bg1"/>
              </a:solidFill>
              <a:latin typeface="黑体" panose="02010609060101010101" charset="-122"/>
              <a:ea typeface="黑体" panose="02010609060101010101" charset="-122"/>
            </a:endParaRPr>
          </a:p>
          <a:p>
            <a:r>
              <a:rPr lang="zh-CN" altLang="en-US" sz="2000" b="1">
                <a:solidFill>
                  <a:schemeClr val="bg1"/>
                </a:solidFill>
                <a:latin typeface="黑体" panose="02010609060101010101" charset="-122"/>
                <a:ea typeface="黑体" panose="02010609060101010101" charset="-122"/>
              </a:rPr>
              <a:t>文化墙</a:t>
            </a:r>
            <a:endParaRPr lang="zh-CN" altLang="en-US" sz="2000" b="1">
              <a:solidFill>
                <a:schemeClr val="bg1"/>
              </a:solidFill>
              <a:latin typeface="黑体" panose="02010609060101010101" charset="-122"/>
              <a:ea typeface="黑体" panose="02010609060101010101" charset="-122"/>
            </a:endParaRPr>
          </a:p>
        </p:txBody>
      </p:sp>
      <p:sp>
        <p:nvSpPr>
          <p:cNvPr id="9" name="圆角矩形 8"/>
          <p:cNvSpPr/>
          <p:nvPr/>
        </p:nvSpPr>
        <p:spPr>
          <a:xfrm>
            <a:off x="2258060" y="4126865"/>
            <a:ext cx="1174115" cy="1174115"/>
          </a:xfrm>
          <a:prstGeom prst="roundRect">
            <a:avLst/>
          </a:prstGeom>
          <a:solidFill>
            <a:srgbClr val="CD5255"/>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2385695" y="4388485"/>
            <a:ext cx="1010920" cy="701040"/>
          </a:xfrm>
          <a:prstGeom prst="rect">
            <a:avLst/>
          </a:prstGeom>
          <a:noFill/>
        </p:spPr>
        <p:txBody>
          <a:bodyPr wrap="square" rtlCol="0">
            <a:spAutoFit/>
          </a:bodyPr>
          <a:p>
            <a:r>
              <a:rPr lang="zh-CN" altLang="en-US" sz="2000" b="1">
                <a:solidFill>
                  <a:schemeClr val="bg1"/>
                </a:solidFill>
                <a:latin typeface="黑体" panose="02010609060101010101" charset="-122"/>
                <a:ea typeface="黑体" panose="02010609060101010101" charset="-122"/>
              </a:rPr>
              <a:t>空间装饰设计</a:t>
            </a:r>
            <a:endParaRPr lang="zh-CN" altLang="en-US" sz="2000" b="1">
              <a:solidFill>
                <a:schemeClr val="bg1"/>
              </a:solidFill>
              <a:latin typeface="黑体" panose="02010609060101010101" charset="-122"/>
              <a:ea typeface="黑体" panose="02010609060101010101" charset="-122"/>
            </a:endParaRPr>
          </a:p>
        </p:txBody>
      </p:sp>
      <p:sp>
        <p:nvSpPr>
          <p:cNvPr id="12" name="圆角矩形 11"/>
          <p:cNvSpPr/>
          <p:nvPr/>
        </p:nvSpPr>
        <p:spPr>
          <a:xfrm>
            <a:off x="2232025" y="5474335"/>
            <a:ext cx="1174115" cy="1174115"/>
          </a:xfrm>
          <a:prstGeom prst="roundRect">
            <a:avLst/>
          </a:prstGeom>
          <a:solidFill>
            <a:srgbClr val="1F4E79"/>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2426970" y="5710555"/>
            <a:ext cx="806450" cy="701040"/>
          </a:xfrm>
          <a:prstGeom prst="rect">
            <a:avLst/>
          </a:prstGeom>
          <a:noFill/>
        </p:spPr>
        <p:txBody>
          <a:bodyPr wrap="square" rtlCol="0">
            <a:spAutoFit/>
          </a:bodyPr>
          <a:p>
            <a:r>
              <a:rPr lang="zh-CN" altLang="en-US" sz="2000" b="1">
                <a:solidFill>
                  <a:schemeClr val="bg1"/>
                </a:solidFill>
                <a:latin typeface="黑体" panose="02010609060101010101" charset="-122"/>
                <a:ea typeface="黑体" panose="02010609060101010101" charset="-122"/>
              </a:rPr>
              <a:t>主题专列</a:t>
            </a:r>
            <a:endParaRPr lang="zh-CN" altLang="en-US" sz="2000" b="1">
              <a:solidFill>
                <a:schemeClr val="bg1"/>
              </a:solidFill>
              <a:latin typeface="黑体" panose="02010609060101010101" charset="-122"/>
              <a:ea typeface="黑体" panose="02010609060101010101" charset="-122"/>
            </a:endParaRPr>
          </a:p>
        </p:txBody>
      </p:sp>
      <p:pic>
        <p:nvPicPr>
          <p:cNvPr id="14" name="图片 13" descr="star8"/>
          <p:cNvPicPr>
            <a:picLocks noChangeAspect="1"/>
          </p:cNvPicPr>
          <p:nvPr/>
        </p:nvPicPr>
        <p:blipFill>
          <a:blip r:embed="rId1"/>
          <a:stretch>
            <a:fillRect/>
          </a:stretch>
        </p:blipFill>
        <p:spPr>
          <a:xfrm>
            <a:off x="3911600" y="1506220"/>
            <a:ext cx="752475" cy="744220"/>
          </a:xfrm>
          <a:prstGeom prst="rect">
            <a:avLst/>
          </a:prstGeom>
        </p:spPr>
      </p:pic>
      <p:pic>
        <p:nvPicPr>
          <p:cNvPr id="15" name="图片 14" descr="star8"/>
          <p:cNvPicPr>
            <a:picLocks noChangeAspect="1"/>
          </p:cNvPicPr>
          <p:nvPr/>
        </p:nvPicPr>
        <p:blipFill>
          <a:blip r:embed="rId1"/>
          <a:stretch>
            <a:fillRect/>
          </a:stretch>
        </p:blipFill>
        <p:spPr>
          <a:xfrm>
            <a:off x="4746625" y="1506220"/>
            <a:ext cx="752475" cy="744220"/>
          </a:xfrm>
          <a:prstGeom prst="rect">
            <a:avLst/>
          </a:prstGeom>
        </p:spPr>
      </p:pic>
      <p:pic>
        <p:nvPicPr>
          <p:cNvPr id="16" name="图片 15" descr="star8"/>
          <p:cNvPicPr>
            <a:picLocks noChangeAspect="1"/>
          </p:cNvPicPr>
          <p:nvPr/>
        </p:nvPicPr>
        <p:blipFill>
          <a:blip r:embed="rId1"/>
          <a:stretch>
            <a:fillRect/>
          </a:stretch>
        </p:blipFill>
        <p:spPr>
          <a:xfrm>
            <a:off x="5646420" y="1524000"/>
            <a:ext cx="752475" cy="744220"/>
          </a:xfrm>
          <a:prstGeom prst="rect">
            <a:avLst/>
          </a:prstGeom>
        </p:spPr>
      </p:pic>
      <p:pic>
        <p:nvPicPr>
          <p:cNvPr id="17" name="图片 16" descr="star8"/>
          <p:cNvPicPr>
            <a:picLocks noChangeAspect="1"/>
          </p:cNvPicPr>
          <p:nvPr/>
        </p:nvPicPr>
        <p:blipFill>
          <a:blip r:embed="rId1"/>
          <a:stretch>
            <a:fillRect/>
          </a:stretch>
        </p:blipFill>
        <p:spPr>
          <a:xfrm>
            <a:off x="6527800" y="1524635"/>
            <a:ext cx="752475" cy="744220"/>
          </a:xfrm>
          <a:prstGeom prst="rect">
            <a:avLst/>
          </a:prstGeom>
        </p:spPr>
      </p:pic>
      <p:pic>
        <p:nvPicPr>
          <p:cNvPr id="18" name="图片 17" descr="star8"/>
          <p:cNvPicPr>
            <a:picLocks noChangeAspect="1"/>
          </p:cNvPicPr>
          <p:nvPr/>
        </p:nvPicPr>
        <p:blipFill>
          <a:blip r:embed="rId1"/>
          <a:stretch>
            <a:fillRect/>
          </a:stretch>
        </p:blipFill>
        <p:spPr>
          <a:xfrm>
            <a:off x="3902710" y="4401820"/>
            <a:ext cx="752475" cy="744220"/>
          </a:xfrm>
          <a:prstGeom prst="rect">
            <a:avLst/>
          </a:prstGeom>
        </p:spPr>
      </p:pic>
      <p:pic>
        <p:nvPicPr>
          <p:cNvPr id="19" name="图片 18" descr="star8"/>
          <p:cNvPicPr>
            <a:picLocks noChangeAspect="1"/>
          </p:cNvPicPr>
          <p:nvPr/>
        </p:nvPicPr>
        <p:blipFill>
          <a:blip r:embed="rId1"/>
          <a:stretch>
            <a:fillRect/>
          </a:stretch>
        </p:blipFill>
        <p:spPr>
          <a:xfrm>
            <a:off x="4737735" y="4401820"/>
            <a:ext cx="752475" cy="744220"/>
          </a:xfrm>
          <a:prstGeom prst="rect">
            <a:avLst/>
          </a:prstGeom>
        </p:spPr>
      </p:pic>
      <p:pic>
        <p:nvPicPr>
          <p:cNvPr id="20" name="图片 19" descr="star8"/>
          <p:cNvPicPr>
            <a:picLocks noChangeAspect="1"/>
          </p:cNvPicPr>
          <p:nvPr/>
        </p:nvPicPr>
        <p:blipFill>
          <a:blip r:embed="rId1"/>
          <a:stretch>
            <a:fillRect/>
          </a:stretch>
        </p:blipFill>
        <p:spPr>
          <a:xfrm>
            <a:off x="5637530" y="4419600"/>
            <a:ext cx="752475" cy="744220"/>
          </a:xfrm>
          <a:prstGeom prst="rect">
            <a:avLst/>
          </a:prstGeom>
        </p:spPr>
      </p:pic>
      <p:pic>
        <p:nvPicPr>
          <p:cNvPr id="21" name="图片 20" descr="star8"/>
          <p:cNvPicPr>
            <a:picLocks noChangeAspect="1"/>
          </p:cNvPicPr>
          <p:nvPr/>
        </p:nvPicPr>
        <p:blipFill>
          <a:blip r:embed="rId1"/>
          <a:stretch>
            <a:fillRect/>
          </a:stretch>
        </p:blipFill>
        <p:spPr>
          <a:xfrm>
            <a:off x="6518910" y="4420235"/>
            <a:ext cx="752475" cy="744220"/>
          </a:xfrm>
          <a:prstGeom prst="rect">
            <a:avLst/>
          </a:prstGeom>
        </p:spPr>
      </p:pic>
      <p:pic>
        <p:nvPicPr>
          <p:cNvPr id="22" name="图片 21" descr="star8"/>
          <p:cNvPicPr>
            <a:picLocks noChangeAspect="1"/>
          </p:cNvPicPr>
          <p:nvPr/>
        </p:nvPicPr>
        <p:blipFill>
          <a:blip r:embed="rId1"/>
          <a:stretch>
            <a:fillRect/>
          </a:stretch>
        </p:blipFill>
        <p:spPr>
          <a:xfrm>
            <a:off x="3902710" y="2943860"/>
            <a:ext cx="752475" cy="744220"/>
          </a:xfrm>
          <a:prstGeom prst="rect">
            <a:avLst/>
          </a:prstGeom>
        </p:spPr>
      </p:pic>
      <p:pic>
        <p:nvPicPr>
          <p:cNvPr id="23" name="图片 22" descr="star8"/>
          <p:cNvPicPr>
            <a:picLocks noChangeAspect="1"/>
          </p:cNvPicPr>
          <p:nvPr/>
        </p:nvPicPr>
        <p:blipFill>
          <a:blip r:embed="rId1"/>
          <a:stretch>
            <a:fillRect/>
          </a:stretch>
        </p:blipFill>
        <p:spPr>
          <a:xfrm>
            <a:off x="4737735" y="2943860"/>
            <a:ext cx="752475" cy="744220"/>
          </a:xfrm>
          <a:prstGeom prst="rect">
            <a:avLst/>
          </a:prstGeom>
        </p:spPr>
      </p:pic>
      <p:pic>
        <p:nvPicPr>
          <p:cNvPr id="24" name="图片 23" descr="star8"/>
          <p:cNvPicPr>
            <a:picLocks noChangeAspect="1"/>
          </p:cNvPicPr>
          <p:nvPr/>
        </p:nvPicPr>
        <p:blipFill>
          <a:blip r:embed="rId1"/>
          <a:stretch>
            <a:fillRect/>
          </a:stretch>
        </p:blipFill>
        <p:spPr>
          <a:xfrm>
            <a:off x="5637530" y="2961640"/>
            <a:ext cx="752475" cy="744220"/>
          </a:xfrm>
          <a:prstGeom prst="rect">
            <a:avLst/>
          </a:prstGeom>
        </p:spPr>
      </p:pic>
      <p:pic>
        <p:nvPicPr>
          <p:cNvPr id="25" name="图片 24" descr="star8"/>
          <p:cNvPicPr>
            <a:picLocks noChangeAspect="1"/>
          </p:cNvPicPr>
          <p:nvPr/>
        </p:nvPicPr>
        <p:blipFill>
          <a:blip r:embed="rId1"/>
          <a:stretch>
            <a:fillRect/>
          </a:stretch>
        </p:blipFill>
        <p:spPr>
          <a:xfrm>
            <a:off x="6518910" y="2962275"/>
            <a:ext cx="752475" cy="744220"/>
          </a:xfrm>
          <a:prstGeom prst="rect">
            <a:avLst/>
          </a:prstGeom>
        </p:spPr>
      </p:pic>
      <p:pic>
        <p:nvPicPr>
          <p:cNvPr id="26" name="图片 25" descr="star8"/>
          <p:cNvPicPr>
            <a:picLocks noChangeAspect="1"/>
          </p:cNvPicPr>
          <p:nvPr/>
        </p:nvPicPr>
        <p:blipFill>
          <a:blip r:embed="rId1"/>
          <a:stretch>
            <a:fillRect/>
          </a:stretch>
        </p:blipFill>
        <p:spPr>
          <a:xfrm>
            <a:off x="7318375" y="2961640"/>
            <a:ext cx="752475" cy="744220"/>
          </a:xfrm>
          <a:prstGeom prst="rect">
            <a:avLst/>
          </a:prstGeom>
        </p:spPr>
      </p:pic>
      <p:pic>
        <p:nvPicPr>
          <p:cNvPr id="27" name="图片 26" descr="star8"/>
          <p:cNvPicPr>
            <a:picLocks noChangeAspect="1"/>
          </p:cNvPicPr>
          <p:nvPr/>
        </p:nvPicPr>
        <p:blipFill>
          <a:blip r:embed="rId1"/>
          <a:stretch>
            <a:fillRect/>
          </a:stretch>
        </p:blipFill>
        <p:spPr>
          <a:xfrm>
            <a:off x="3875405" y="5719445"/>
            <a:ext cx="752475" cy="744220"/>
          </a:xfrm>
          <a:prstGeom prst="rect">
            <a:avLst/>
          </a:prstGeom>
        </p:spPr>
      </p:pic>
      <p:pic>
        <p:nvPicPr>
          <p:cNvPr id="28" name="图片 27" descr="star8"/>
          <p:cNvPicPr>
            <a:picLocks noChangeAspect="1"/>
          </p:cNvPicPr>
          <p:nvPr/>
        </p:nvPicPr>
        <p:blipFill>
          <a:blip r:embed="rId1"/>
          <a:stretch>
            <a:fillRect/>
          </a:stretch>
        </p:blipFill>
        <p:spPr>
          <a:xfrm>
            <a:off x="4710430" y="5719445"/>
            <a:ext cx="752475" cy="744220"/>
          </a:xfrm>
          <a:prstGeom prst="rect">
            <a:avLst/>
          </a:prstGeom>
        </p:spPr>
      </p:pic>
      <p:pic>
        <p:nvPicPr>
          <p:cNvPr id="29" name="图片 28" descr="star8"/>
          <p:cNvPicPr>
            <a:picLocks noChangeAspect="1"/>
          </p:cNvPicPr>
          <p:nvPr/>
        </p:nvPicPr>
        <p:blipFill>
          <a:blip r:embed="rId1"/>
          <a:stretch>
            <a:fillRect/>
          </a:stretch>
        </p:blipFill>
        <p:spPr>
          <a:xfrm>
            <a:off x="5610225" y="5737225"/>
            <a:ext cx="752475" cy="744220"/>
          </a:xfrm>
          <a:prstGeom prst="rect">
            <a:avLst/>
          </a:prstGeom>
        </p:spPr>
      </p:pic>
      <p:pic>
        <p:nvPicPr>
          <p:cNvPr id="30" name="图片 29" descr="star8"/>
          <p:cNvPicPr>
            <a:picLocks noChangeAspect="1"/>
          </p:cNvPicPr>
          <p:nvPr/>
        </p:nvPicPr>
        <p:blipFill>
          <a:blip r:embed="rId1"/>
          <a:stretch>
            <a:fillRect/>
          </a:stretch>
        </p:blipFill>
        <p:spPr>
          <a:xfrm>
            <a:off x="6491605" y="5737860"/>
            <a:ext cx="752475" cy="744220"/>
          </a:xfrm>
          <a:prstGeom prst="rect">
            <a:avLst/>
          </a:prstGeom>
        </p:spPr>
      </p:pic>
      <p:pic>
        <p:nvPicPr>
          <p:cNvPr id="31" name="图片 30" descr="star8"/>
          <p:cNvPicPr>
            <a:picLocks noChangeAspect="1"/>
          </p:cNvPicPr>
          <p:nvPr/>
        </p:nvPicPr>
        <p:blipFill>
          <a:blip r:embed="rId1"/>
          <a:stretch>
            <a:fillRect/>
          </a:stretch>
        </p:blipFill>
        <p:spPr>
          <a:xfrm>
            <a:off x="7291070" y="5737225"/>
            <a:ext cx="752475" cy="744220"/>
          </a:xfrm>
          <a:prstGeom prst="rect">
            <a:avLst/>
          </a:prstGeom>
        </p:spPr>
      </p:pic>
      <p:pic>
        <p:nvPicPr>
          <p:cNvPr id="32" name="图片 31" descr="star8"/>
          <p:cNvPicPr>
            <a:picLocks noChangeAspect="1"/>
          </p:cNvPicPr>
          <p:nvPr/>
        </p:nvPicPr>
        <p:blipFill>
          <a:blip r:embed="rId1"/>
          <a:stretch>
            <a:fillRect/>
          </a:stretch>
        </p:blipFill>
        <p:spPr>
          <a:xfrm>
            <a:off x="8108315" y="5724525"/>
            <a:ext cx="752475" cy="744220"/>
          </a:xfrm>
          <a:prstGeom prst="rect">
            <a:avLst/>
          </a:prstGeom>
        </p:spPr>
      </p:pic>
      <p:pic>
        <p:nvPicPr>
          <p:cNvPr id="33" name="图片 32" descr="star8"/>
          <p:cNvPicPr>
            <a:picLocks noChangeAspect="1"/>
          </p:cNvPicPr>
          <p:nvPr/>
        </p:nvPicPr>
        <p:blipFill>
          <a:blip r:embed="rId1"/>
          <a:stretch>
            <a:fillRect/>
          </a:stretch>
        </p:blipFill>
        <p:spPr>
          <a:xfrm>
            <a:off x="8926195" y="5733415"/>
            <a:ext cx="752475" cy="74422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0" y="0"/>
            <a:ext cx="1261745" cy="68580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等腰三角形 4"/>
          <p:cNvSpPr/>
          <p:nvPr/>
        </p:nvSpPr>
        <p:spPr>
          <a:xfrm rot="5400000">
            <a:off x="1087755" y="3130550"/>
            <a:ext cx="410210" cy="375285"/>
          </a:xfrm>
          <a:prstGeom prst="triangl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236855" y="2040255"/>
            <a:ext cx="670560" cy="2961005"/>
          </a:xfrm>
          <a:prstGeom prst="rect">
            <a:avLst/>
          </a:prstGeom>
          <a:noFill/>
        </p:spPr>
        <p:txBody>
          <a:bodyPr vert="eaVert" wrap="square" rtlCol="0">
            <a:spAutoFit/>
          </a:bodyPr>
          <a:p>
            <a:r>
              <a:rPr lang="zh-CN" altLang="en-US" sz="3200" b="1">
                <a:solidFill>
                  <a:schemeClr val="bg1"/>
                </a:solidFill>
                <a:latin typeface="黑体" panose="02010609060101010101" charset="-122"/>
                <a:ea typeface="黑体" panose="02010609060101010101" charset="-122"/>
              </a:rPr>
              <a:t>调 查 结 果</a:t>
            </a:r>
            <a:endParaRPr lang="zh-CN" altLang="en-US" sz="3200" b="1">
              <a:solidFill>
                <a:schemeClr val="bg1"/>
              </a:solidFill>
              <a:latin typeface="黑体" panose="02010609060101010101" charset="-122"/>
              <a:ea typeface="黑体" panose="02010609060101010101" charset="-122"/>
            </a:endParaRPr>
          </a:p>
        </p:txBody>
      </p:sp>
      <p:sp>
        <p:nvSpPr>
          <p:cNvPr id="2" name="文本框 1"/>
          <p:cNvSpPr txBox="1"/>
          <p:nvPr/>
        </p:nvSpPr>
        <p:spPr>
          <a:xfrm>
            <a:off x="1737995" y="570865"/>
            <a:ext cx="7019290" cy="579120"/>
          </a:xfrm>
          <a:prstGeom prst="rect">
            <a:avLst/>
          </a:prstGeom>
          <a:noFill/>
          <a:ln w="9525">
            <a:noFill/>
            <a:miter/>
          </a:ln>
        </p:spPr>
        <p:txBody>
          <a:bodyPr wrap="square">
            <a:spAutoFit/>
          </a:bodyPr>
          <a:p>
            <a:pPr marL="0" indent="0" algn="l"/>
            <a:r>
              <a:rPr lang="en-US" altLang="zh-CN" sz="3200" b="1" u="none">
                <a:latin typeface="黑体" panose="02010609060101010101" charset="-122"/>
                <a:ea typeface="黑体" panose="02010609060101010101" charset="-122"/>
                <a:cs typeface="宋体" panose="02010600030101010101" pitchFamily="2" charset="-122"/>
              </a:rPr>
              <a:t>7.</a:t>
            </a:r>
            <a:r>
              <a:rPr lang="zh-CN" altLang="en-US" sz="3200" b="1" u="none">
                <a:latin typeface="黑体" panose="02010609060101010101" charset="-122"/>
                <a:ea typeface="黑体" panose="02010609060101010101" charset="-122"/>
                <a:cs typeface="宋体" panose="02010600030101010101" pitchFamily="2" charset="-122"/>
              </a:rPr>
              <a:t>您希望在地铁站看到什么文化？</a:t>
            </a:r>
            <a:endParaRPr lang="zh-CN" altLang="en-US" sz="3200" b="1" u="none">
              <a:latin typeface="黑体" panose="02010609060101010101" charset="-122"/>
              <a:ea typeface="黑体" panose="02010609060101010101" charset="-122"/>
              <a:cs typeface="宋体" panose="02010600030101010101" pitchFamily="2" charset="-122"/>
            </a:endParaRPr>
          </a:p>
        </p:txBody>
      </p:sp>
      <p:sp>
        <p:nvSpPr>
          <p:cNvPr id="3" name="饼形 2"/>
          <p:cNvSpPr/>
          <p:nvPr/>
        </p:nvSpPr>
        <p:spPr>
          <a:xfrm>
            <a:off x="2568575" y="1762760"/>
            <a:ext cx="4032250" cy="4218940"/>
          </a:xfrm>
          <a:prstGeom prst="pie">
            <a:avLst>
              <a:gd name="adj1" fmla="val 36456"/>
              <a:gd name="adj2" fmla="val 16200000"/>
            </a:avLst>
          </a:prstGeom>
          <a:solidFill>
            <a:srgbClr val="B1C635"/>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6" name="饼形 5"/>
          <p:cNvSpPr/>
          <p:nvPr/>
        </p:nvSpPr>
        <p:spPr>
          <a:xfrm rot="2040000">
            <a:off x="2668270" y="1809115"/>
            <a:ext cx="3950335" cy="3950335"/>
          </a:xfrm>
          <a:prstGeom prst="pie">
            <a:avLst>
              <a:gd name="adj1" fmla="val 14194846"/>
              <a:gd name="adj2" fmla="val 196313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8" name="文本框 7"/>
          <p:cNvSpPr txBox="1"/>
          <p:nvPr/>
        </p:nvSpPr>
        <p:spPr>
          <a:xfrm>
            <a:off x="3983990" y="4409440"/>
            <a:ext cx="2256790" cy="701040"/>
          </a:xfrm>
          <a:prstGeom prst="rect">
            <a:avLst/>
          </a:prstGeom>
          <a:noFill/>
        </p:spPr>
        <p:txBody>
          <a:bodyPr wrap="square" rtlCol="0">
            <a:spAutoFit/>
          </a:bodyPr>
          <a:p>
            <a:r>
              <a:rPr lang="en-US" altLang="zh-CN" sz="4000" b="1">
                <a:solidFill>
                  <a:schemeClr val="bg1"/>
                </a:solidFill>
                <a:latin typeface="黑体" panose="02010609060101010101" charset="-122"/>
                <a:ea typeface="黑体" panose="02010609060101010101" charset="-122"/>
              </a:rPr>
              <a:t>74%</a:t>
            </a:r>
            <a:endParaRPr lang="en-US" altLang="zh-CN" sz="4000" b="1">
              <a:solidFill>
                <a:schemeClr val="bg1"/>
              </a:solidFill>
              <a:latin typeface="黑体" panose="02010609060101010101" charset="-122"/>
              <a:ea typeface="黑体" panose="02010609060101010101" charset="-122"/>
            </a:endParaRPr>
          </a:p>
        </p:txBody>
      </p:sp>
      <p:sp>
        <p:nvSpPr>
          <p:cNvPr id="9" name="文本框 8"/>
          <p:cNvSpPr txBox="1"/>
          <p:nvPr/>
        </p:nvSpPr>
        <p:spPr>
          <a:xfrm>
            <a:off x="5016500" y="2642235"/>
            <a:ext cx="1184910" cy="701040"/>
          </a:xfrm>
          <a:prstGeom prst="rect">
            <a:avLst/>
          </a:prstGeom>
          <a:noFill/>
        </p:spPr>
        <p:txBody>
          <a:bodyPr wrap="square" rtlCol="0">
            <a:spAutoFit/>
          </a:bodyPr>
          <a:p>
            <a:r>
              <a:rPr lang="en-US" altLang="zh-CN" sz="4000" b="1">
                <a:solidFill>
                  <a:schemeClr val="bg1"/>
                </a:solidFill>
                <a:latin typeface="黑体" panose="02010609060101010101" charset="-122"/>
                <a:ea typeface="黑体" panose="02010609060101010101" charset="-122"/>
              </a:rPr>
              <a:t>26%</a:t>
            </a:r>
            <a:endParaRPr lang="en-US" altLang="zh-CN" sz="4000" b="1">
              <a:solidFill>
                <a:schemeClr val="bg1"/>
              </a:solidFill>
              <a:latin typeface="黑体" panose="02010609060101010101" charset="-122"/>
              <a:ea typeface="黑体" panose="02010609060101010101" charset="-122"/>
            </a:endParaRPr>
          </a:p>
        </p:txBody>
      </p:sp>
      <p:sp>
        <p:nvSpPr>
          <p:cNvPr id="11" name="圆角矩形 10"/>
          <p:cNvSpPr/>
          <p:nvPr/>
        </p:nvSpPr>
        <p:spPr>
          <a:xfrm>
            <a:off x="8274050" y="3387725"/>
            <a:ext cx="469900" cy="469900"/>
          </a:xfrm>
          <a:prstGeom prst="roundRect">
            <a:avLst/>
          </a:prstGeom>
          <a:solidFill>
            <a:srgbClr val="B1C635"/>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圆角矩形 11"/>
          <p:cNvSpPr/>
          <p:nvPr/>
        </p:nvSpPr>
        <p:spPr>
          <a:xfrm>
            <a:off x="8258810" y="4025265"/>
            <a:ext cx="469900" cy="469900"/>
          </a:xfrm>
          <a:prstGeom prst="roundRect">
            <a:avLst/>
          </a:prstGeom>
          <a:solidFill>
            <a:srgbClr val="5B9BD5"/>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圆角矩形 13"/>
          <p:cNvSpPr/>
          <p:nvPr/>
        </p:nvSpPr>
        <p:spPr>
          <a:xfrm>
            <a:off x="8273415" y="4693920"/>
            <a:ext cx="469900" cy="469900"/>
          </a:xfrm>
          <a:prstGeom prst="roundRect">
            <a:avLst/>
          </a:prstGeom>
          <a:solidFill>
            <a:srgbClr val="E2394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圆角矩形 14"/>
          <p:cNvSpPr/>
          <p:nvPr/>
        </p:nvSpPr>
        <p:spPr>
          <a:xfrm>
            <a:off x="8288655" y="5450840"/>
            <a:ext cx="469900" cy="469900"/>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nvSpPr>
        <p:spPr>
          <a:xfrm>
            <a:off x="8846820" y="3448685"/>
            <a:ext cx="2419985" cy="396240"/>
          </a:xfrm>
          <a:prstGeom prst="rect">
            <a:avLst/>
          </a:prstGeom>
          <a:noFill/>
        </p:spPr>
        <p:txBody>
          <a:bodyPr wrap="square" rtlCol="0">
            <a:spAutoFit/>
          </a:bodyPr>
          <a:p>
            <a:r>
              <a:rPr lang="zh-CN" altLang="en-US" sz="2000" b="1">
                <a:latin typeface="黑体" panose="02010609060101010101" charset="-122"/>
                <a:ea typeface="黑体" panose="02010609060101010101" charset="-122"/>
              </a:rPr>
              <a:t>公益文化</a:t>
            </a:r>
            <a:endParaRPr lang="zh-CN" altLang="en-US" sz="2000" b="1">
              <a:latin typeface="黑体" panose="02010609060101010101" charset="-122"/>
              <a:ea typeface="黑体" panose="02010609060101010101" charset="-122"/>
            </a:endParaRPr>
          </a:p>
        </p:txBody>
      </p:sp>
      <p:sp>
        <p:nvSpPr>
          <p:cNvPr id="17" name="文本框 16"/>
          <p:cNvSpPr txBox="1"/>
          <p:nvPr/>
        </p:nvSpPr>
        <p:spPr>
          <a:xfrm>
            <a:off x="8843010" y="4083050"/>
            <a:ext cx="1203960" cy="396240"/>
          </a:xfrm>
          <a:prstGeom prst="rect">
            <a:avLst/>
          </a:prstGeom>
          <a:noFill/>
        </p:spPr>
        <p:txBody>
          <a:bodyPr wrap="none" rtlCol="0" anchor="t">
            <a:spAutoFit/>
          </a:bodyPr>
          <a:p>
            <a:r>
              <a:rPr lang="zh-CN" altLang="en-US" sz="2000" b="1">
                <a:latin typeface="黑体" panose="02010609060101010101" charset="-122"/>
                <a:ea typeface="黑体" panose="02010609060101010101" charset="-122"/>
                <a:sym typeface="+mn-ea"/>
              </a:rPr>
              <a:t>景点文化</a:t>
            </a:r>
            <a:endParaRPr lang="zh-CN" altLang="en-US" sz="2000" b="1">
              <a:latin typeface="黑体" panose="02010609060101010101" charset="-122"/>
              <a:ea typeface="黑体" panose="02010609060101010101" charset="-122"/>
              <a:sym typeface="+mn-ea"/>
            </a:endParaRPr>
          </a:p>
        </p:txBody>
      </p:sp>
      <p:sp>
        <p:nvSpPr>
          <p:cNvPr id="18" name="文本框 17"/>
          <p:cNvSpPr txBox="1"/>
          <p:nvPr/>
        </p:nvSpPr>
        <p:spPr>
          <a:xfrm>
            <a:off x="8864600" y="4752340"/>
            <a:ext cx="1203960" cy="396240"/>
          </a:xfrm>
          <a:prstGeom prst="rect">
            <a:avLst/>
          </a:prstGeom>
          <a:noFill/>
        </p:spPr>
        <p:txBody>
          <a:bodyPr wrap="none" rtlCol="0" anchor="t">
            <a:spAutoFit/>
          </a:bodyPr>
          <a:p>
            <a:r>
              <a:rPr lang="zh-CN" altLang="en-US" sz="2000" b="1">
                <a:latin typeface="黑体" panose="02010609060101010101" charset="-122"/>
                <a:ea typeface="黑体" panose="02010609060101010101" charset="-122"/>
                <a:sym typeface="+mn-ea"/>
              </a:rPr>
              <a:t>国外文化</a:t>
            </a:r>
            <a:endParaRPr lang="zh-CN" altLang="en-US"/>
          </a:p>
        </p:txBody>
      </p:sp>
      <p:sp>
        <p:nvSpPr>
          <p:cNvPr id="19" name="文本框 18"/>
          <p:cNvSpPr txBox="1"/>
          <p:nvPr/>
        </p:nvSpPr>
        <p:spPr>
          <a:xfrm>
            <a:off x="8885555" y="5463540"/>
            <a:ext cx="1203960" cy="396240"/>
          </a:xfrm>
          <a:prstGeom prst="rect">
            <a:avLst/>
          </a:prstGeom>
          <a:noFill/>
        </p:spPr>
        <p:txBody>
          <a:bodyPr wrap="none" rtlCol="0" anchor="t">
            <a:spAutoFit/>
          </a:bodyPr>
          <a:p>
            <a:r>
              <a:rPr lang="zh-CN" altLang="en-US" sz="2000" b="1">
                <a:latin typeface="黑体" panose="02010609060101010101" charset="-122"/>
                <a:ea typeface="黑体" panose="02010609060101010101" charset="-122"/>
                <a:sym typeface="+mn-ea"/>
              </a:rPr>
              <a:t>时尚文化</a:t>
            </a:r>
            <a:endParaRPr lang="zh-CN" altLang="en-US" sz="2000" b="1">
              <a:latin typeface="黑体" panose="02010609060101010101" charset="-122"/>
              <a:ea typeface="黑体" panose="02010609060101010101" charset="-122"/>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0" y="0"/>
            <a:ext cx="1261745" cy="6858000"/>
          </a:xfrm>
          <a:prstGeom prst="rect">
            <a:avLst/>
          </a:prstGeom>
          <a:solidFill>
            <a:srgbClr val="79B6B1"/>
          </a:solidFill>
          <a:ln>
            <a:solidFill>
              <a:srgbClr val="79B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等腰三角形 4"/>
          <p:cNvSpPr/>
          <p:nvPr/>
        </p:nvSpPr>
        <p:spPr>
          <a:xfrm rot="5400000">
            <a:off x="1077595" y="3130550"/>
            <a:ext cx="410210" cy="375285"/>
          </a:xfrm>
          <a:prstGeom prst="triangle">
            <a:avLst/>
          </a:prstGeom>
          <a:solidFill>
            <a:srgbClr val="79B6B1"/>
          </a:solidFill>
          <a:ln>
            <a:solidFill>
              <a:srgbClr val="79B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344170" y="1941830"/>
            <a:ext cx="718820" cy="3906520"/>
          </a:xfrm>
          <a:prstGeom prst="rect">
            <a:avLst/>
          </a:prstGeom>
          <a:noFill/>
        </p:spPr>
        <p:txBody>
          <a:bodyPr vert="eaVert" wrap="square" rtlCol="0">
            <a:spAutoFit/>
          </a:bodyPr>
          <a:p>
            <a:pPr>
              <a:lnSpc>
                <a:spcPct val="110000"/>
              </a:lnSpc>
            </a:pPr>
            <a:r>
              <a:rPr lang="zh-CN" altLang="en-US" sz="3200" b="1">
                <a:solidFill>
                  <a:schemeClr val="bg1"/>
                </a:solidFill>
                <a:latin typeface="黑体" panose="02010609060101010101" charset="-122"/>
                <a:ea typeface="黑体" panose="02010609060101010101" charset="-122"/>
              </a:rPr>
              <a:t>调 研 计 划 书</a:t>
            </a:r>
            <a:endParaRPr lang="zh-CN" altLang="en-US" sz="3200" b="1">
              <a:solidFill>
                <a:schemeClr val="bg1"/>
              </a:solidFill>
              <a:latin typeface="黑体" panose="02010609060101010101" charset="-122"/>
              <a:ea typeface="黑体" panose="02010609060101010101" charset="-122"/>
            </a:endParaRPr>
          </a:p>
        </p:txBody>
      </p:sp>
      <p:sp>
        <p:nvSpPr>
          <p:cNvPr id="100" name="文本框 99"/>
          <p:cNvSpPr txBox="1"/>
          <p:nvPr/>
        </p:nvSpPr>
        <p:spPr>
          <a:xfrm>
            <a:off x="1851025" y="528955"/>
            <a:ext cx="9928860" cy="2621280"/>
          </a:xfrm>
          <a:prstGeom prst="rect">
            <a:avLst/>
          </a:prstGeom>
          <a:noFill/>
          <a:ln w="9525">
            <a:noFill/>
            <a:miter/>
          </a:ln>
        </p:spPr>
        <p:txBody>
          <a:bodyPr wrap="square">
            <a:spAutoFit/>
          </a:bodyPr>
          <a:p>
            <a:pPr marL="0" indent="0" algn="l"/>
            <a:r>
              <a:rPr lang="zh-CN" altLang="en-US" sz="2000" b="0" u="none">
                <a:latin typeface="黑体" panose="02010609060101010101" charset="-122"/>
                <a:ea typeface="黑体" panose="02010609060101010101" charset="-122"/>
                <a:cs typeface="黑体" panose="02010609060101010101" charset="-122"/>
              </a:rPr>
              <a:t>一、调研背景</a:t>
            </a:r>
            <a:endParaRPr lang="zh-CN" altLang="en-US" sz="2000" b="0" u="none">
              <a:latin typeface="黑体" panose="02010609060101010101" charset="-122"/>
              <a:ea typeface="黑体" panose="02010609060101010101" charset="-122"/>
              <a:cs typeface="黑体" panose="02010609060101010101" charset="-122"/>
            </a:endParaRPr>
          </a:p>
          <a:p>
            <a:pPr marL="0" indent="0" algn="l"/>
            <a:r>
              <a:rPr lang="zh-CN" altLang="en-US" sz="1200" b="0" u="none">
                <a:latin typeface="宋体" panose="02010600030101010101" pitchFamily="2" charset="-122"/>
                <a:ea typeface="宋体" panose="02010600030101010101" pitchFamily="2" charset="-122"/>
                <a:cs typeface="宋体" panose="02010600030101010101" pitchFamily="2" charset="-122"/>
              </a:rPr>
              <a:t>  </a:t>
            </a:r>
            <a:r>
              <a:rPr lang="zh-CN" altLang="en-US" b="0" u="none">
                <a:latin typeface="黑体" panose="02010609060101010101" charset="-122"/>
                <a:ea typeface="黑体" panose="02010609060101010101" charset="-122"/>
                <a:cs typeface="宋体" panose="02010600030101010101" pitchFamily="2" charset="-122"/>
              </a:rPr>
              <a:t>   现如今越来越多的城市都开通了地铁，地铁的出现不仅缓解了城市的交通拥挤而且使人们的出行更加方便快捷。地铁站是一个人流量相对较大的地方，来来往往着形形色色的人，人们每天都会有一定的时间在地铁站中，地铁文化的建设在一定程度上可以提高城市的知名度。但是在地铁站中充满了商业广告，创意文化的建设也并不多。</a:t>
            </a:r>
            <a:endParaRPr lang="zh-CN" altLang="en-US" b="0" u="none">
              <a:latin typeface="黑体" panose="02010609060101010101" charset="-122"/>
              <a:ea typeface="黑体" panose="02010609060101010101" charset="-122"/>
              <a:cs typeface="宋体" panose="02010600030101010101" pitchFamily="2" charset="-122"/>
            </a:endParaRPr>
          </a:p>
          <a:p>
            <a:pPr marL="0" indent="0" algn="l"/>
            <a:endParaRPr lang="zh-CN" altLang="en-US" b="0" u="none">
              <a:latin typeface="黑体" panose="02010609060101010101" charset="-122"/>
              <a:ea typeface="黑体" panose="02010609060101010101" charset="-122"/>
              <a:cs typeface="宋体" panose="02010600030101010101" pitchFamily="2" charset="-122"/>
            </a:endParaRPr>
          </a:p>
          <a:p>
            <a:pPr marL="0" indent="0" algn="l"/>
            <a:r>
              <a:rPr lang="zh-CN" altLang="en-US" sz="2000" b="0" u="none">
                <a:latin typeface="黑体" panose="02010609060101010101" charset="-122"/>
                <a:ea typeface="黑体" panose="02010609060101010101" charset="-122"/>
                <a:cs typeface="黑体" panose="02010609060101010101" charset="-122"/>
              </a:rPr>
              <a:t>二、调研目的</a:t>
            </a:r>
            <a:endParaRPr lang="zh-CN" altLang="en-US" sz="2000" b="0" u="none">
              <a:latin typeface="黑体" panose="02010609060101010101" charset="-122"/>
              <a:ea typeface="黑体" panose="02010609060101010101" charset="-122"/>
              <a:cs typeface="黑体" panose="02010609060101010101" charset="-122"/>
            </a:endParaRPr>
          </a:p>
          <a:p>
            <a:pPr marL="0" indent="0" algn="l"/>
            <a:r>
              <a:rPr lang="zh-CN" altLang="en-US" b="0" u="none">
                <a:latin typeface="黑体" panose="02010609060101010101" charset="-122"/>
                <a:ea typeface="黑体" panose="02010609060101010101" charset="-122"/>
                <a:cs typeface="宋体" panose="02010600030101010101" pitchFamily="2" charset="-122"/>
              </a:rPr>
              <a:t>     通过对郑州地铁站中对乘客的调查，了解乘客对地铁创意文化的看法，地铁创意文化对于乘客的影响，地铁创意文化对城市发展的影响。</a:t>
            </a:r>
            <a:endParaRPr lang="zh-CN" altLang="en-US">
              <a:latin typeface="黑体" panose="02010609060101010101" charset="-122"/>
              <a:ea typeface="黑体" panose="02010609060101010101" charset="-122"/>
            </a:endParaRPr>
          </a:p>
        </p:txBody>
      </p:sp>
      <p:sp>
        <p:nvSpPr>
          <p:cNvPr id="3" name="文本框 2"/>
          <p:cNvSpPr txBox="1"/>
          <p:nvPr/>
        </p:nvSpPr>
        <p:spPr>
          <a:xfrm>
            <a:off x="1842770" y="3396615"/>
            <a:ext cx="9827260" cy="3596640"/>
          </a:xfrm>
          <a:prstGeom prst="rect">
            <a:avLst/>
          </a:prstGeom>
          <a:noFill/>
          <a:ln w="9525">
            <a:noFill/>
            <a:miter/>
          </a:ln>
        </p:spPr>
        <p:txBody>
          <a:bodyPr wrap="square">
            <a:spAutoFit/>
          </a:bodyPr>
          <a:p>
            <a:pPr marL="0" indent="0" algn="l"/>
            <a:r>
              <a:rPr lang="zh-CN" altLang="en-US" sz="2000" b="0" u="none">
                <a:latin typeface="黑体" panose="02010609060101010101" charset="-122"/>
                <a:ea typeface="黑体" panose="02010609060101010101" charset="-122"/>
                <a:cs typeface="黑体" panose="02010609060101010101" charset="-122"/>
              </a:rPr>
              <a:t>三、调研内容</a:t>
            </a:r>
            <a:endParaRPr lang="zh-CN" altLang="en-US" sz="2000" b="0" u="none">
              <a:latin typeface="黑体" panose="02010609060101010101" charset="-122"/>
              <a:ea typeface="黑体" panose="02010609060101010101" charset="-122"/>
              <a:cs typeface="黑体" panose="02010609060101010101" charset="-122"/>
            </a:endParaRPr>
          </a:p>
          <a:p>
            <a:pPr marL="0" indent="0" algn="l"/>
            <a:r>
              <a:rPr lang="zh-CN" altLang="en-US" b="0" u="none">
                <a:latin typeface="黑体" panose="02010609060101010101" charset="-122"/>
                <a:ea typeface="黑体" panose="02010609060101010101" charset="-122"/>
                <a:cs typeface="宋体" panose="02010600030101010101" pitchFamily="2" charset="-122"/>
              </a:rPr>
              <a:t>     （</a:t>
            </a:r>
            <a:r>
              <a:rPr lang="en-US" altLang="zh-CN" b="0" u="none">
                <a:latin typeface="黑体" panose="02010609060101010101" charset="-122"/>
                <a:ea typeface="黑体" panose="02010609060101010101" charset="-122"/>
                <a:cs typeface="宋体" panose="02010600030101010101" pitchFamily="2" charset="-122"/>
              </a:rPr>
              <a:t>1</a:t>
            </a:r>
            <a:r>
              <a:rPr lang="zh-CN" altLang="en-US" b="0" u="none">
                <a:latin typeface="黑体" panose="02010609060101010101" charset="-122"/>
                <a:ea typeface="黑体" panose="02010609060101010101" charset="-122"/>
                <a:cs typeface="宋体" panose="02010600030101010101" pitchFamily="2" charset="-122"/>
              </a:rPr>
              <a:t>）气          氛：乘客是否注意过地铁站内的文化现象？                          乘客认为郑州地铁的文化气息浓吗？      （</a:t>
            </a:r>
            <a:r>
              <a:rPr lang="en-US" altLang="zh-CN" b="0" u="none">
                <a:latin typeface="黑体" panose="02010609060101010101" charset="-122"/>
                <a:ea typeface="黑体" panose="02010609060101010101" charset="-122"/>
                <a:cs typeface="宋体" panose="02010600030101010101" pitchFamily="2" charset="-122"/>
              </a:rPr>
              <a:t>2</a:t>
            </a:r>
            <a:r>
              <a:rPr lang="zh-CN" altLang="en-US" b="0" u="none">
                <a:latin typeface="黑体" panose="02010609060101010101" charset="-122"/>
                <a:ea typeface="黑体" panose="02010609060101010101" charset="-122"/>
                <a:cs typeface="宋体" panose="02010600030101010101" pitchFamily="2" charset="-122"/>
              </a:rPr>
              <a:t>）创意文化的类型：乘客喜欢什么类型的地铁创意？                          乘客希望在地铁站看到什么文化？      （</a:t>
            </a:r>
            <a:r>
              <a:rPr lang="en-US" altLang="zh-CN" b="0" u="none">
                <a:latin typeface="黑体" panose="02010609060101010101" charset="-122"/>
                <a:ea typeface="黑体" panose="02010609060101010101" charset="-122"/>
                <a:cs typeface="Calibri" panose="020F0502020204030204" charset="0"/>
              </a:rPr>
              <a:t>3</a:t>
            </a:r>
            <a:r>
              <a:rPr lang="zh-CN" altLang="en-US" b="0" u="none">
                <a:latin typeface="黑体" panose="02010609060101010101" charset="-122"/>
                <a:ea typeface="黑体" panose="02010609060101010101" charset="-122"/>
                <a:cs typeface="宋体" panose="02010600030101010101" pitchFamily="2" charset="-122"/>
              </a:rPr>
              <a:t>）本  土  文  化：乘客对河南最感兴趣的本土文化？      （</a:t>
            </a:r>
            <a:r>
              <a:rPr lang="en-US" altLang="zh-CN" b="0" u="none">
                <a:latin typeface="黑体" panose="02010609060101010101" charset="-122"/>
                <a:ea typeface="黑体" panose="02010609060101010101" charset="-122"/>
                <a:cs typeface="Calibri" panose="020F0502020204030204" charset="0"/>
              </a:rPr>
              <a:t>4</a:t>
            </a:r>
            <a:r>
              <a:rPr lang="zh-CN" altLang="en-US" b="0" u="none">
                <a:latin typeface="黑体" panose="02010609060101010101" charset="-122"/>
                <a:ea typeface="黑体" panose="02010609060101010101" charset="-122"/>
                <a:cs typeface="宋体" panose="02010600030101010101" pitchFamily="2" charset="-122"/>
              </a:rPr>
              <a:t>）影          响：地铁文化对乘客有何影响？                          地铁文化对乘客发展的影响？</a:t>
            </a:r>
            <a:endParaRPr lang="zh-CN" altLang="en-US" b="0" u="none">
              <a:latin typeface="黑体" panose="02010609060101010101" charset="-122"/>
              <a:ea typeface="黑体" panose="02010609060101010101" charset="-122"/>
              <a:cs typeface="宋体" panose="02010600030101010101" pitchFamily="2" charset="-122"/>
            </a:endParaRPr>
          </a:p>
          <a:p>
            <a:pPr marL="0" indent="0" algn="l"/>
            <a:r>
              <a:rPr lang="zh-CN" altLang="en-US" sz="1200" b="0" u="none">
                <a:latin typeface="宋体" panose="02010600030101010101" pitchFamily="2" charset="-122"/>
                <a:ea typeface="宋体" panose="02010600030101010101" pitchFamily="2" charset="-122"/>
                <a:cs typeface="宋体" panose="02010600030101010101" pitchFamily="2" charset="-122"/>
              </a:rPr>
              <a:t>                     </a:t>
            </a:r>
            <a:endParaRPr lang="zh-CN" altLang="en-US" sz="1200" b="0" u="none">
              <a:latin typeface="宋体" panose="02010600030101010101" pitchFamily="2" charset="-122"/>
              <a:ea typeface="宋体" panose="02010600030101010101" pitchFamily="2" charset="-122"/>
              <a:cs typeface="宋体" panose="02010600030101010101" pitchFamily="2" charset="-122"/>
            </a:endParaRPr>
          </a:p>
          <a:p>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0" y="0"/>
            <a:ext cx="1261745" cy="68580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等腰三角形 4"/>
          <p:cNvSpPr/>
          <p:nvPr/>
        </p:nvSpPr>
        <p:spPr>
          <a:xfrm rot="5400000">
            <a:off x="1087755" y="3130550"/>
            <a:ext cx="410210" cy="375285"/>
          </a:xfrm>
          <a:prstGeom prst="triangl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236855" y="2040255"/>
            <a:ext cx="670560" cy="2961005"/>
          </a:xfrm>
          <a:prstGeom prst="rect">
            <a:avLst/>
          </a:prstGeom>
          <a:noFill/>
        </p:spPr>
        <p:txBody>
          <a:bodyPr vert="eaVert" wrap="square" rtlCol="0">
            <a:spAutoFit/>
          </a:bodyPr>
          <a:p>
            <a:r>
              <a:rPr lang="zh-CN" altLang="en-US" sz="3200" b="1">
                <a:solidFill>
                  <a:schemeClr val="bg1"/>
                </a:solidFill>
                <a:latin typeface="黑体" panose="02010609060101010101" charset="-122"/>
                <a:ea typeface="黑体" panose="02010609060101010101" charset="-122"/>
              </a:rPr>
              <a:t>调 查 结 果</a:t>
            </a:r>
            <a:endParaRPr lang="zh-CN" altLang="en-US" sz="3200" b="1">
              <a:solidFill>
                <a:schemeClr val="bg1"/>
              </a:solidFill>
              <a:latin typeface="黑体" panose="02010609060101010101" charset="-122"/>
              <a:ea typeface="黑体" panose="02010609060101010101" charset="-122"/>
            </a:endParaRPr>
          </a:p>
        </p:txBody>
      </p:sp>
      <p:sp>
        <p:nvSpPr>
          <p:cNvPr id="2" name="文本框 1"/>
          <p:cNvSpPr txBox="1"/>
          <p:nvPr/>
        </p:nvSpPr>
        <p:spPr>
          <a:xfrm>
            <a:off x="1712595" y="570865"/>
            <a:ext cx="6692265" cy="579120"/>
          </a:xfrm>
          <a:prstGeom prst="rect">
            <a:avLst/>
          </a:prstGeom>
          <a:noFill/>
          <a:ln w="9525">
            <a:noFill/>
            <a:miter/>
          </a:ln>
        </p:spPr>
        <p:txBody>
          <a:bodyPr wrap="square">
            <a:spAutoFit/>
          </a:bodyPr>
          <a:p>
            <a:pPr marL="0" indent="0" algn="l"/>
            <a:r>
              <a:rPr lang="en-US" altLang="zh-CN" sz="3200" b="1" u="none">
                <a:solidFill>
                  <a:schemeClr val="tx1">
                    <a:lumMod val="75000"/>
                    <a:lumOff val="25000"/>
                  </a:schemeClr>
                </a:solidFill>
                <a:latin typeface="黑体" panose="02010609060101010101" charset="-122"/>
                <a:ea typeface="黑体" panose="02010609060101010101" charset="-122"/>
                <a:cs typeface="宋体" panose="02010600030101010101" pitchFamily="2" charset="-122"/>
              </a:rPr>
              <a:t>8.</a:t>
            </a:r>
            <a:r>
              <a:rPr lang="zh-CN" altLang="en-US" sz="3200" b="1" u="none">
                <a:solidFill>
                  <a:schemeClr val="tx1">
                    <a:lumMod val="75000"/>
                    <a:lumOff val="25000"/>
                  </a:schemeClr>
                </a:solidFill>
                <a:latin typeface="黑体" panose="02010609060101010101" charset="-122"/>
                <a:ea typeface="黑体" panose="02010609060101010101" charset="-122"/>
                <a:cs typeface="宋体" panose="02010600030101010101" pitchFamily="2" charset="-122"/>
              </a:rPr>
              <a:t>您对河南最感兴趣的本土文化？</a:t>
            </a:r>
            <a:endParaRPr lang="zh-CN" altLang="en-US" sz="3200" b="1" u="none">
              <a:solidFill>
                <a:schemeClr val="tx1">
                  <a:lumMod val="75000"/>
                  <a:lumOff val="25000"/>
                </a:schemeClr>
              </a:solidFill>
              <a:latin typeface="黑体" panose="02010609060101010101" charset="-122"/>
              <a:ea typeface="黑体" panose="02010609060101010101" charset="-122"/>
              <a:cs typeface="宋体" panose="02010600030101010101" pitchFamily="2" charset="-122"/>
            </a:endParaRPr>
          </a:p>
        </p:txBody>
      </p:sp>
      <p:sp>
        <p:nvSpPr>
          <p:cNvPr id="14" name="矩形 13"/>
          <p:cNvSpPr/>
          <p:nvPr/>
        </p:nvSpPr>
        <p:spPr>
          <a:xfrm>
            <a:off x="4745990" y="2039620"/>
            <a:ext cx="3614420" cy="653415"/>
          </a:xfrm>
          <a:prstGeom prst="rect">
            <a:avLst/>
          </a:prstGeom>
          <a:solidFill>
            <a:srgbClr val="344E5D"/>
          </a:solidFill>
          <a:ln w="25400">
            <a:solidFill>
              <a:srgbClr val="CBC8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矩形 14"/>
          <p:cNvSpPr/>
          <p:nvPr/>
        </p:nvSpPr>
        <p:spPr>
          <a:xfrm>
            <a:off x="4679315" y="3678555"/>
            <a:ext cx="2154555" cy="673100"/>
          </a:xfrm>
          <a:prstGeom prst="rect">
            <a:avLst/>
          </a:prstGeom>
          <a:solidFill>
            <a:srgbClr val="B1C635"/>
          </a:solidFill>
          <a:ln w="25400">
            <a:solidFill>
              <a:srgbClr val="A0D2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矩形 15"/>
          <p:cNvSpPr/>
          <p:nvPr/>
        </p:nvSpPr>
        <p:spPr>
          <a:xfrm>
            <a:off x="4658995" y="5178425"/>
            <a:ext cx="3103880" cy="653415"/>
          </a:xfrm>
          <a:prstGeom prst="rect">
            <a:avLst/>
          </a:prstGeom>
          <a:solidFill>
            <a:srgbClr val="E23942"/>
          </a:solidFill>
          <a:ln w="25400">
            <a:solidFill>
              <a:srgbClr val="6B4E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椭圆 16"/>
          <p:cNvSpPr/>
          <p:nvPr/>
        </p:nvSpPr>
        <p:spPr>
          <a:xfrm>
            <a:off x="3730625" y="1775460"/>
            <a:ext cx="1183005" cy="118300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8" name="图片 17" descr="42"/>
          <p:cNvPicPr>
            <a:picLocks noChangeAspect="1"/>
          </p:cNvPicPr>
          <p:nvPr/>
        </p:nvPicPr>
        <p:blipFill>
          <a:blip r:embed="rId1"/>
          <a:stretch>
            <a:fillRect/>
          </a:stretch>
        </p:blipFill>
        <p:spPr>
          <a:xfrm flipH="1">
            <a:off x="3503930" y="1753870"/>
            <a:ext cx="1247140" cy="1247140"/>
          </a:xfrm>
          <a:prstGeom prst="rect">
            <a:avLst/>
          </a:prstGeom>
        </p:spPr>
      </p:pic>
      <p:sp>
        <p:nvSpPr>
          <p:cNvPr id="19" name="椭圆 18"/>
          <p:cNvSpPr/>
          <p:nvPr/>
        </p:nvSpPr>
        <p:spPr>
          <a:xfrm>
            <a:off x="3745865" y="3439160"/>
            <a:ext cx="1183005" cy="118300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0" name="图片 19" descr="36"/>
          <p:cNvPicPr>
            <a:picLocks noChangeAspect="1"/>
          </p:cNvPicPr>
          <p:nvPr/>
        </p:nvPicPr>
        <p:blipFill>
          <a:blip r:embed="rId2"/>
          <a:stretch>
            <a:fillRect/>
          </a:stretch>
        </p:blipFill>
        <p:spPr>
          <a:xfrm>
            <a:off x="3514090" y="3363595"/>
            <a:ext cx="1268730" cy="1268730"/>
          </a:xfrm>
          <a:prstGeom prst="rect">
            <a:avLst/>
          </a:prstGeom>
        </p:spPr>
      </p:pic>
      <p:sp>
        <p:nvSpPr>
          <p:cNvPr id="21" name="椭圆 20"/>
          <p:cNvSpPr/>
          <p:nvPr/>
        </p:nvSpPr>
        <p:spPr>
          <a:xfrm>
            <a:off x="3776980" y="4928870"/>
            <a:ext cx="1183005" cy="1183005"/>
          </a:xfrm>
          <a:prstGeom prst="ellipse">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2" name="图片 21" descr="46"/>
          <p:cNvPicPr>
            <a:picLocks noChangeAspect="1"/>
          </p:cNvPicPr>
          <p:nvPr/>
        </p:nvPicPr>
        <p:blipFill>
          <a:blip r:embed="rId3"/>
          <a:stretch>
            <a:fillRect/>
          </a:stretch>
        </p:blipFill>
        <p:spPr>
          <a:xfrm>
            <a:off x="3541395" y="4876165"/>
            <a:ext cx="1286510" cy="1286510"/>
          </a:xfrm>
          <a:prstGeom prst="rect">
            <a:avLst/>
          </a:prstGeom>
        </p:spPr>
      </p:pic>
      <p:sp>
        <p:nvSpPr>
          <p:cNvPr id="23" name="文本框 22"/>
          <p:cNvSpPr txBox="1"/>
          <p:nvPr/>
        </p:nvSpPr>
        <p:spPr>
          <a:xfrm>
            <a:off x="5972175" y="2172335"/>
            <a:ext cx="2185035" cy="396240"/>
          </a:xfrm>
          <a:prstGeom prst="rect">
            <a:avLst/>
          </a:prstGeom>
          <a:noFill/>
        </p:spPr>
        <p:txBody>
          <a:bodyPr wrap="square" rtlCol="0">
            <a:spAutoFit/>
          </a:bodyPr>
          <a:p>
            <a:r>
              <a:rPr lang="zh-CN" altLang="en-US" sz="2000" b="1">
                <a:solidFill>
                  <a:schemeClr val="bg1"/>
                </a:solidFill>
                <a:latin typeface="黑体" panose="02010609060101010101" charset="-122"/>
                <a:ea typeface="黑体" panose="02010609060101010101" charset="-122"/>
              </a:rPr>
              <a:t>美食文化</a:t>
            </a:r>
            <a:endParaRPr lang="zh-CN" altLang="en-US" sz="2000" b="1">
              <a:solidFill>
                <a:schemeClr val="bg1"/>
              </a:solidFill>
              <a:latin typeface="黑体" panose="02010609060101010101" charset="-122"/>
              <a:ea typeface="黑体" panose="02010609060101010101" charset="-122"/>
            </a:endParaRPr>
          </a:p>
        </p:txBody>
      </p:sp>
      <p:sp>
        <p:nvSpPr>
          <p:cNvPr id="24" name="文本框 23"/>
          <p:cNvSpPr txBox="1"/>
          <p:nvPr/>
        </p:nvSpPr>
        <p:spPr>
          <a:xfrm>
            <a:off x="5215890" y="3796665"/>
            <a:ext cx="1480185" cy="396240"/>
          </a:xfrm>
          <a:prstGeom prst="rect">
            <a:avLst/>
          </a:prstGeom>
          <a:noFill/>
        </p:spPr>
        <p:txBody>
          <a:bodyPr wrap="square" rtlCol="0">
            <a:spAutoFit/>
          </a:bodyPr>
          <a:p>
            <a:r>
              <a:rPr lang="zh-CN" altLang="en-US" sz="2000" b="1">
                <a:solidFill>
                  <a:schemeClr val="bg1"/>
                </a:solidFill>
                <a:latin typeface="黑体" panose="02010609060101010101" charset="-122"/>
                <a:ea typeface="黑体" panose="02010609060101010101" charset="-122"/>
              </a:rPr>
              <a:t>景点文化</a:t>
            </a:r>
            <a:endParaRPr lang="zh-CN" altLang="en-US" sz="2000" b="1">
              <a:solidFill>
                <a:schemeClr val="bg1"/>
              </a:solidFill>
              <a:latin typeface="黑体" panose="02010609060101010101" charset="-122"/>
              <a:ea typeface="黑体" panose="02010609060101010101" charset="-122"/>
            </a:endParaRPr>
          </a:p>
        </p:txBody>
      </p:sp>
      <p:sp>
        <p:nvSpPr>
          <p:cNvPr id="25" name="文本框 24"/>
          <p:cNvSpPr txBox="1"/>
          <p:nvPr/>
        </p:nvSpPr>
        <p:spPr>
          <a:xfrm>
            <a:off x="5755005" y="5307330"/>
            <a:ext cx="1511300" cy="396240"/>
          </a:xfrm>
          <a:prstGeom prst="rect">
            <a:avLst/>
          </a:prstGeom>
          <a:noFill/>
        </p:spPr>
        <p:txBody>
          <a:bodyPr wrap="square" rtlCol="0">
            <a:spAutoFit/>
          </a:bodyPr>
          <a:p>
            <a:r>
              <a:rPr lang="zh-CN" altLang="en-US" sz="2000" b="1">
                <a:solidFill>
                  <a:schemeClr val="bg1"/>
                </a:solidFill>
                <a:latin typeface="黑体" panose="02010609060101010101" charset="-122"/>
                <a:ea typeface="黑体" panose="02010609060101010101" charset="-122"/>
              </a:rPr>
              <a:t>本土文化</a:t>
            </a:r>
            <a:endParaRPr lang="zh-CN" altLang="en-US" sz="2000" b="1">
              <a:solidFill>
                <a:schemeClr val="bg1"/>
              </a:solidFill>
              <a:latin typeface="黑体" panose="02010609060101010101" charset="-122"/>
              <a:ea typeface="黑体" panose="02010609060101010101" charset="-122"/>
            </a:endParaRPr>
          </a:p>
        </p:txBody>
      </p:sp>
      <p:sp>
        <p:nvSpPr>
          <p:cNvPr id="26" name="文本框 25"/>
          <p:cNvSpPr txBox="1"/>
          <p:nvPr/>
        </p:nvSpPr>
        <p:spPr>
          <a:xfrm>
            <a:off x="8340090" y="2009140"/>
            <a:ext cx="1256030" cy="762000"/>
          </a:xfrm>
          <a:prstGeom prst="rect">
            <a:avLst/>
          </a:prstGeom>
          <a:noFill/>
        </p:spPr>
        <p:txBody>
          <a:bodyPr wrap="square" rtlCol="0">
            <a:spAutoFit/>
          </a:bodyPr>
          <a:p>
            <a:r>
              <a:rPr lang="en-US" altLang="zh-CN" sz="4400" b="1">
                <a:latin typeface="黑体" panose="02010609060101010101" charset="-122"/>
                <a:ea typeface="黑体" panose="02010609060101010101" charset="-122"/>
              </a:rPr>
              <a:t>39%</a:t>
            </a:r>
            <a:endParaRPr lang="en-US" altLang="zh-CN" sz="4400" b="1">
              <a:latin typeface="黑体" panose="02010609060101010101" charset="-122"/>
              <a:ea typeface="黑体" panose="02010609060101010101" charset="-122"/>
            </a:endParaRPr>
          </a:p>
        </p:txBody>
      </p:sp>
      <p:sp>
        <p:nvSpPr>
          <p:cNvPr id="27" name="文本框 26"/>
          <p:cNvSpPr txBox="1"/>
          <p:nvPr/>
        </p:nvSpPr>
        <p:spPr>
          <a:xfrm>
            <a:off x="6839585" y="3673475"/>
            <a:ext cx="1562735" cy="762000"/>
          </a:xfrm>
          <a:prstGeom prst="rect">
            <a:avLst/>
          </a:prstGeom>
          <a:noFill/>
        </p:spPr>
        <p:txBody>
          <a:bodyPr wrap="square" rtlCol="0">
            <a:spAutoFit/>
          </a:bodyPr>
          <a:p>
            <a:r>
              <a:rPr lang="en-US" altLang="zh-CN" sz="4400" b="1">
                <a:latin typeface="黑体" panose="02010609060101010101" charset="-122"/>
                <a:ea typeface="黑体" panose="02010609060101010101" charset="-122"/>
              </a:rPr>
              <a:t>26%</a:t>
            </a:r>
            <a:endParaRPr lang="en-US" altLang="zh-CN" sz="4400" b="1">
              <a:latin typeface="黑体" panose="02010609060101010101" charset="-122"/>
              <a:ea typeface="黑体" panose="02010609060101010101" charset="-122"/>
            </a:endParaRPr>
          </a:p>
        </p:txBody>
      </p:sp>
      <p:sp>
        <p:nvSpPr>
          <p:cNvPr id="28" name="文本框 27"/>
          <p:cNvSpPr txBox="1"/>
          <p:nvPr/>
        </p:nvSpPr>
        <p:spPr>
          <a:xfrm>
            <a:off x="7830185" y="5156835"/>
            <a:ext cx="1531620" cy="762000"/>
          </a:xfrm>
          <a:prstGeom prst="rect">
            <a:avLst/>
          </a:prstGeom>
          <a:noFill/>
        </p:spPr>
        <p:txBody>
          <a:bodyPr wrap="square" rtlCol="0">
            <a:spAutoFit/>
          </a:bodyPr>
          <a:p>
            <a:r>
              <a:rPr lang="en-US" altLang="zh-CN" sz="4400" b="1">
                <a:latin typeface="黑体" panose="02010609060101010101" charset="-122"/>
                <a:ea typeface="黑体" panose="02010609060101010101" charset="-122"/>
              </a:rPr>
              <a:t>35%</a:t>
            </a:r>
            <a:endParaRPr lang="en-US" altLang="zh-CN" sz="4400" b="1">
              <a:latin typeface="黑体" panose="02010609060101010101" charset="-122"/>
              <a:ea typeface="黑体" panose="02010609060101010101"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0" y="0"/>
            <a:ext cx="1261745" cy="68580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等腰三角形 4"/>
          <p:cNvSpPr/>
          <p:nvPr/>
        </p:nvSpPr>
        <p:spPr>
          <a:xfrm rot="5400000">
            <a:off x="1087755" y="3130550"/>
            <a:ext cx="410210" cy="375285"/>
          </a:xfrm>
          <a:prstGeom prst="triangl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236855" y="2040255"/>
            <a:ext cx="670560" cy="2961005"/>
          </a:xfrm>
          <a:prstGeom prst="rect">
            <a:avLst/>
          </a:prstGeom>
          <a:noFill/>
        </p:spPr>
        <p:txBody>
          <a:bodyPr vert="eaVert" wrap="square" rtlCol="0">
            <a:spAutoFit/>
          </a:bodyPr>
          <a:p>
            <a:r>
              <a:rPr lang="zh-CN" altLang="en-US" sz="3200" b="1">
                <a:solidFill>
                  <a:schemeClr val="bg1"/>
                </a:solidFill>
                <a:latin typeface="黑体" panose="02010609060101010101" charset="-122"/>
                <a:ea typeface="黑体" panose="02010609060101010101" charset="-122"/>
              </a:rPr>
              <a:t>调 查 结 果</a:t>
            </a:r>
            <a:endParaRPr lang="zh-CN" altLang="en-US" sz="3200" b="1">
              <a:solidFill>
                <a:schemeClr val="bg1"/>
              </a:solidFill>
              <a:latin typeface="黑体" panose="02010609060101010101" charset="-122"/>
              <a:ea typeface="黑体" panose="02010609060101010101" charset="-122"/>
            </a:endParaRPr>
          </a:p>
        </p:txBody>
      </p:sp>
      <p:sp>
        <p:nvSpPr>
          <p:cNvPr id="100" name="文本框 99"/>
          <p:cNvSpPr txBox="1"/>
          <p:nvPr/>
        </p:nvSpPr>
        <p:spPr>
          <a:xfrm>
            <a:off x="1758315" y="529590"/>
            <a:ext cx="7560310" cy="579120"/>
          </a:xfrm>
          <a:prstGeom prst="rect">
            <a:avLst/>
          </a:prstGeom>
          <a:noFill/>
          <a:ln w="9525">
            <a:noFill/>
            <a:miter/>
          </a:ln>
        </p:spPr>
        <p:txBody>
          <a:bodyPr wrap="square">
            <a:spAutoFit/>
          </a:bodyPr>
          <a:p>
            <a:pPr marL="0" indent="0" algn="l"/>
            <a:r>
              <a:rPr lang="en-US" altLang="zh-CN" sz="3200" b="1" u="none">
                <a:latin typeface="黑体" panose="02010609060101010101" charset="-122"/>
                <a:ea typeface="黑体" panose="02010609060101010101" charset="-122"/>
                <a:cs typeface="宋体" panose="02010600030101010101" pitchFamily="2" charset="-122"/>
              </a:rPr>
              <a:t>9.</a:t>
            </a:r>
            <a:r>
              <a:rPr lang="zh-CN" altLang="en-US" sz="3200" b="1" u="none">
                <a:latin typeface="黑体" panose="02010609060101010101" charset="-122"/>
                <a:ea typeface="黑体" panose="02010609060101010101" charset="-122"/>
                <a:cs typeface="宋体" panose="02010600030101010101" pitchFamily="2" charset="-122"/>
              </a:rPr>
              <a:t>郑州地铁文化对城市发展的影响？</a:t>
            </a:r>
            <a:endParaRPr lang="zh-CN" altLang="en-US" sz="3200" b="1" u="none">
              <a:latin typeface="黑体" panose="02010609060101010101" charset="-122"/>
              <a:ea typeface="黑体" panose="02010609060101010101" charset="-122"/>
              <a:cs typeface="宋体" panose="02010600030101010101" pitchFamily="2" charset="-122"/>
            </a:endParaRPr>
          </a:p>
        </p:txBody>
      </p:sp>
      <p:sp>
        <p:nvSpPr>
          <p:cNvPr id="2" name="梯形 1"/>
          <p:cNvSpPr/>
          <p:nvPr/>
        </p:nvSpPr>
        <p:spPr>
          <a:xfrm>
            <a:off x="2342515" y="5274945"/>
            <a:ext cx="2032000" cy="1052195"/>
          </a:xfrm>
          <a:prstGeom prst="trapezoid">
            <a:avLst/>
          </a:prstGeom>
          <a:solidFill>
            <a:srgbClr val="E2394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梯形 2"/>
          <p:cNvSpPr/>
          <p:nvPr/>
        </p:nvSpPr>
        <p:spPr>
          <a:xfrm>
            <a:off x="4832985" y="5274945"/>
            <a:ext cx="2032000" cy="1052195"/>
          </a:xfrm>
          <a:prstGeom prst="trapezoid">
            <a:avLst/>
          </a:prstGeom>
          <a:solidFill>
            <a:srgbClr val="344E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a:latin typeface="黑体" panose="02010609060101010101" charset="-122"/>
                <a:ea typeface="黑体" panose="02010609060101010101" charset="-122"/>
              </a:rPr>
              <a:t>增强城市</a:t>
            </a:r>
            <a:endParaRPr lang="zh-CN" altLang="en-US" sz="2000" b="1">
              <a:latin typeface="黑体" panose="02010609060101010101" charset="-122"/>
              <a:ea typeface="黑体" panose="02010609060101010101" charset="-122"/>
            </a:endParaRPr>
          </a:p>
          <a:p>
            <a:pPr algn="ctr"/>
            <a:r>
              <a:rPr lang="zh-CN" altLang="en-US" sz="2000" b="1">
                <a:latin typeface="黑体" panose="02010609060101010101" charset="-122"/>
                <a:ea typeface="黑体" panose="02010609060101010101" charset="-122"/>
              </a:rPr>
              <a:t>核心</a:t>
            </a:r>
            <a:r>
              <a:rPr lang="zh-CN" altLang="en-US"/>
              <a:t> </a:t>
            </a:r>
            <a:endParaRPr lang="zh-CN" altLang="en-US"/>
          </a:p>
        </p:txBody>
      </p:sp>
      <p:sp>
        <p:nvSpPr>
          <p:cNvPr id="6" name="梯形 5"/>
          <p:cNvSpPr/>
          <p:nvPr/>
        </p:nvSpPr>
        <p:spPr>
          <a:xfrm>
            <a:off x="7216140" y="5264785"/>
            <a:ext cx="2032000" cy="1052195"/>
          </a:xfrm>
          <a:prstGeom prst="trapezoid">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a:latin typeface="黑体" panose="02010609060101010101" charset="-122"/>
                <a:ea typeface="黑体" panose="02010609060101010101" charset="-122"/>
              </a:rPr>
              <a:t>促进经济的发展 </a:t>
            </a:r>
            <a:endParaRPr lang="zh-CN" altLang="en-US" sz="2000" b="1">
              <a:latin typeface="黑体" panose="02010609060101010101" charset="-122"/>
              <a:ea typeface="黑体" panose="02010609060101010101" charset="-122"/>
            </a:endParaRPr>
          </a:p>
        </p:txBody>
      </p:sp>
      <p:sp>
        <p:nvSpPr>
          <p:cNvPr id="7" name="梯形 6"/>
          <p:cNvSpPr/>
          <p:nvPr/>
        </p:nvSpPr>
        <p:spPr>
          <a:xfrm>
            <a:off x="9600565" y="5274945"/>
            <a:ext cx="2032000" cy="1052195"/>
          </a:xfrm>
          <a:prstGeom prst="trapezoid">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a:latin typeface="黑体" panose="02010609060101010101" charset="-122"/>
                <a:ea typeface="黑体" panose="02010609060101010101" charset="-122"/>
              </a:rPr>
              <a:t>提升城市的魅力</a:t>
            </a:r>
            <a:endParaRPr lang="zh-CN" altLang="en-US" sz="2000" b="1">
              <a:latin typeface="黑体" panose="02010609060101010101" charset="-122"/>
              <a:ea typeface="黑体" panose="02010609060101010101" charset="-122"/>
            </a:endParaRPr>
          </a:p>
        </p:txBody>
      </p:sp>
      <p:sp>
        <p:nvSpPr>
          <p:cNvPr id="8" name="矩形 7"/>
          <p:cNvSpPr/>
          <p:nvPr/>
        </p:nvSpPr>
        <p:spPr>
          <a:xfrm>
            <a:off x="2597150" y="2313940"/>
            <a:ext cx="694055" cy="2900045"/>
          </a:xfrm>
          <a:prstGeom prst="rect">
            <a:avLst/>
          </a:prstGeom>
          <a:solidFill>
            <a:srgbClr val="B1C635"/>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5066665" y="3451225"/>
            <a:ext cx="694055" cy="1767205"/>
          </a:xfrm>
          <a:prstGeom prst="rect">
            <a:avLst/>
          </a:prstGeom>
          <a:solidFill>
            <a:srgbClr val="B1C635"/>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11"/>
          <p:cNvSpPr/>
          <p:nvPr/>
        </p:nvSpPr>
        <p:spPr>
          <a:xfrm>
            <a:off x="5878830" y="4217035"/>
            <a:ext cx="703580" cy="991235"/>
          </a:xfrm>
          <a:prstGeom prst="rect">
            <a:avLst/>
          </a:prstGeom>
          <a:solidFill>
            <a:srgbClr val="5F5F5F"/>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矩形 12"/>
          <p:cNvSpPr/>
          <p:nvPr/>
        </p:nvSpPr>
        <p:spPr>
          <a:xfrm>
            <a:off x="7513320" y="2706370"/>
            <a:ext cx="674370" cy="2491105"/>
          </a:xfrm>
          <a:prstGeom prst="rect">
            <a:avLst/>
          </a:prstGeom>
          <a:solidFill>
            <a:srgbClr val="B1C635"/>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矩形 13"/>
          <p:cNvSpPr/>
          <p:nvPr/>
        </p:nvSpPr>
        <p:spPr>
          <a:xfrm>
            <a:off x="9851390" y="2706370"/>
            <a:ext cx="694055" cy="2501900"/>
          </a:xfrm>
          <a:prstGeom prst="rect">
            <a:avLst/>
          </a:prstGeom>
          <a:solidFill>
            <a:srgbClr val="B1C635"/>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矩形 14"/>
          <p:cNvSpPr/>
          <p:nvPr/>
        </p:nvSpPr>
        <p:spPr>
          <a:xfrm>
            <a:off x="8268970" y="4819650"/>
            <a:ext cx="622300" cy="378460"/>
          </a:xfrm>
          <a:prstGeom prst="rect">
            <a:avLst/>
          </a:prstGeom>
          <a:solidFill>
            <a:srgbClr val="5F5F5F"/>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矩形 15"/>
          <p:cNvSpPr/>
          <p:nvPr/>
        </p:nvSpPr>
        <p:spPr>
          <a:xfrm>
            <a:off x="10622280" y="4804410"/>
            <a:ext cx="663575" cy="387985"/>
          </a:xfrm>
          <a:prstGeom prst="rect">
            <a:avLst/>
          </a:prstGeom>
          <a:solidFill>
            <a:srgbClr val="5F5F5F"/>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nvSpPr>
        <p:spPr>
          <a:xfrm>
            <a:off x="2232025" y="5504180"/>
            <a:ext cx="2253615" cy="701040"/>
          </a:xfrm>
          <a:prstGeom prst="rect">
            <a:avLst/>
          </a:prstGeom>
          <a:noFill/>
        </p:spPr>
        <p:txBody>
          <a:bodyPr wrap="square" rtlCol="0">
            <a:spAutoFit/>
          </a:bodyPr>
          <a:p>
            <a:pPr algn="ctr" fontAlgn="auto"/>
            <a:r>
              <a:rPr lang="zh-CN" altLang="en-US" sz="2000" b="1">
                <a:solidFill>
                  <a:schemeClr val="bg1"/>
                </a:solidFill>
                <a:latin typeface="黑体" panose="02010609060101010101" charset="-122"/>
                <a:ea typeface="黑体" panose="02010609060101010101" charset="-122"/>
              </a:rPr>
              <a:t>提高城市本土</a:t>
            </a:r>
            <a:endParaRPr lang="zh-CN" altLang="en-US" sz="2000" b="1">
              <a:solidFill>
                <a:schemeClr val="bg1"/>
              </a:solidFill>
              <a:latin typeface="黑体" panose="02010609060101010101" charset="-122"/>
              <a:ea typeface="黑体" panose="02010609060101010101" charset="-122"/>
            </a:endParaRPr>
          </a:p>
          <a:p>
            <a:pPr algn="ctr" fontAlgn="auto"/>
            <a:r>
              <a:rPr lang="zh-CN" altLang="en-US" sz="2000" b="1">
                <a:solidFill>
                  <a:schemeClr val="bg1"/>
                </a:solidFill>
                <a:latin typeface="黑体" panose="02010609060101010101" charset="-122"/>
                <a:ea typeface="黑体" panose="02010609060101010101" charset="-122"/>
              </a:rPr>
              <a:t>文化知名度</a:t>
            </a:r>
            <a:endParaRPr lang="zh-CN" altLang="en-US" sz="2000" b="1">
              <a:solidFill>
                <a:schemeClr val="bg1"/>
              </a:solidFill>
              <a:latin typeface="黑体" panose="02010609060101010101" charset="-122"/>
              <a:ea typeface="黑体" panose="02010609060101010101" charset="-122"/>
            </a:endParaRPr>
          </a:p>
        </p:txBody>
      </p:sp>
      <p:sp>
        <p:nvSpPr>
          <p:cNvPr id="19" name="文本框 18"/>
          <p:cNvSpPr txBox="1"/>
          <p:nvPr/>
        </p:nvSpPr>
        <p:spPr>
          <a:xfrm>
            <a:off x="2637790" y="3569970"/>
            <a:ext cx="1480820" cy="365760"/>
          </a:xfrm>
          <a:prstGeom prst="rect">
            <a:avLst/>
          </a:prstGeom>
          <a:noFill/>
        </p:spPr>
        <p:txBody>
          <a:bodyPr wrap="square" rtlCol="0">
            <a:spAutoFit/>
          </a:bodyPr>
          <a:p>
            <a:r>
              <a:rPr lang="en-US" altLang="zh-CN" b="1">
                <a:solidFill>
                  <a:schemeClr val="bg1"/>
                </a:solidFill>
                <a:latin typeface="黑体" panose="02010609060101010101" charset="-122"/>
                <a:ea typeface="黑体" panose="02010609060101010101" charset="-122"/>
              </a:rPr>
              <a:t>100%</a:t>
            </a:r>
            <a:endParaRPr lang="en-US" altLang="zh-CN" b="1">
              <a:solidFill>
                <a:schemeClr val="bg1"/>
              </a:solidFill>
              <a:latin typeface="黑体" panose="02010609060101010101" charset="-122"/>
              <a:ea typeface="黑体" panose="02010609060101010101" charset="-122"/>
            </a:endParaRPr>
          </a:p>
        </p:txBody>
      </p:sp>
      <p:pic>
        <p:nvPicPr>
          <p:cNvPr id="22" name="图片 21" descr="2-1209141402X31"/>
          <p:cNvPicPr>
            <a:picLocks noChangeAspect="1"/>
          </p:cNvPicPr>
          <p:nvPr/>
        </p:nvPicPr>
        <p:blipFill>
          <a:blip r:embed="rId1"/>
          <a:stretch>
            <a:fillRect/>
          </a:stretch>
        </p:blipFill>
        <p:spPr>
          <a:xfrm>
            <a:off x="5606415" y="1628140"/>
            <a:ext cx="6182360" cy="6182360"/>
          </a:xfrm>
          <a:prstGeom prst="rect">
            <a:avLst/>
          </a:prstGeom>
        </p:spPr>
      </p:pic>
      <p:pic>
        <p:nvPicPr>
          <p:cNvPr id="23" name="图片 22" descr="2-1209141402X31"/>
          <p:cNvPicPr>
            <a:picLocks noChangeAspect="1"/>
          </p:cNvPicPr>
          <p:nvPr/>
        </p:nvPicPr>
        <p:blipFill>
          <a:blip r:embed="rId1"/>
          <a:stretch>
            <a:fillRect/>
          </a:stretch>
        </p:blipFill>
        <p:spPr>
          <a:xfrm>
            <a:off x="3147695" y="2501265"/>
            <a:ext cx="6182360" cy="6182360"/>
          </a:xfrm>
          <a:prstGeom prst="rect">
            <a:avLst/>
          </a:prstGeom>
        </p:spPr>
      </p:pic>
      <p:pic>
        <p:nvPicPr>
          <p:cNvPr id="24" name="图片 23" descr="2-1209141402X31"/>
          <p:cNvPicPr>
            <a:picLocks noChangeAspect="1"/>
          </p:cNvPicPr>
          <p:nvPr/>
        </p:nvPicPr>
        <p:blipFill>
          <a:blip r:embed="rId1"/>
          <a:stretch>
            <a:fillRect/>
          </a:stretch>
        </p:blipFill>
        <p:spPr>
          <a:xfrm>
            <a:off x="671195" y="1297305"/>
            <a:ext cx="6182360" cy="6182360"/>
          </a:xfrm>
          <a:prstGeom prst="rect">
            <a:avLst/>
          </a:prstGeom>
        </p:spPr>
      </p:pic>
      <p:pic>
        <p:nvPicPr>
          <p:cNvPr id="25" name="图片 24" descr="2-1209141402X31"/>
          <p:cNvPicPr>
            <a:picLocks noChangeAspect="1"/>
          </p:cNvPicPr>
          <p:nvPr/>
        </p:nvPicPr>
        <p:blipFill>
          <a:blip r:embed="rId1"/>
          <a:stretch>
            <a:fillRect/>
          </a:stretch>
        </p:blipFill>
        <p:spPr>
          <a:xfrm>
            <a:off x="7895590" y="1704975"/>
            <a:ext cx="6182360" cy="6182360"/>
          </a:xfrm>
          <a:prstGeom prst="rect">
            <a:avLst/>
          </a:prstGeom>
        </p:spPr>
      </p:pic>
      <p:pic>
        <p:nvPicPr>
          <p:cNvPr id="26" name="图片 25" descr="2-12091411402X31"/>
          <p:cNvPicPr>
            <a:picLocks noChangeAspect="1"/>
          </p:cNvPicPr>
          <p:nvPr/>
        </p:nvPicPr>
        <p:blipFill>
          <a:blip r:embed="rId2"/>
          <a:stretch>
            <a:fillRect/>
          </a:stretch>
        </p:blipFill>
        <p:spPr>
          <a:xfrm>
            <a:off x="3032125" y="3357880"/>
            <a:ext cx="5064760" cy="5064760"/>
          </a:xfrm>
          <a:prstGeom prst="rect">
            <a:avLst/>
          </a:prstGeom>
        </p:spPr>
      </p:pic>
      <p:pic>
        <p:nvPicPr>
          <p:cNvPr id="27" name="图片 26" descr="2-12091411402X31"/>
          <p:cNvPicPr>
            <a:picLocks noChangeAspect="1"/>
          </p:cNvPicPr>
          <p:nvPr/>
        </p:nvPicPr>
        <p:blipFill>
          <a:blip r:embed="rId2"/>
          <a:stretch>
            <a:fillRect/>
          </a:stretch>
        </p:blipFill>
        <p:spPr>
          <a:xfrm>
            <a:off x="5426075" y="3995420"/>
            <a:ext cx="5064760" cy="5064760"/>
          </a:xfrm>
          <a:prstGeom prst="rect">
            <a:avLst/>
          </a:prstGeom>
        </p:spPr>
      </p:pic>
      <p:pic>
        <p:nvPicPr>
          <p:cNvPr id="28" name="图片 27" descr="2-12091411402X31"/>
          <p:cNvPicPr>
            <a:picLocks noChangeAspect="1"/>
          </p:cNvPicPr>
          <p:nvPr/>
        </p:nvPicPr>
        <p:blipFill>
          <a:blip r:embed="rId2"/>
          <a:stretch>
            <a:fillRect/>
          </a:stretch>
        </p:blipFill>
        <p:spPr>
          <a:xfrm>
            <a:off x="7764145" y="3934460"/>
            <a:ext cx="5064760" cy="5064760"/>
          </a:xfrm>
          <a:prstGeom prst="rect">
            <a:avLst/>
          </a:prstGeom>
        </p:spPr>
      </p:pic>
      <p:sp>
        <p:nvSpPr>
          <p:cNvPr id="29" name="文本框 28"/>
          <p:cNvSpPr txBox="1"/>
          <p:nvPr/>
        </p:nvSpPr>
        <p:spPr>
          <a:xfrm>
            <a:off x="5142230" y="4396740"/>
            <a:ext cx="701040" cy="365760"/>
          </a:xfrm>
          <a:prstGeom prst="rect">
            <a:avLst/>
          </a:prstGeom>
          <a:noFill/>
        </p:spPr>
        <p:txBody>
          <a:bodyPr wrap="square" rtlCol="0">
            <a:spAutoFit/>
          </a:bodyPr>
          <a:p>
            <a:r>
              <a:rPr lang="en-US" altLang="zh-CN" b="1">
                <a:solidFill>
                  <a:schemeClr val="bg1"/>
                </a:solidFill>
                <a:latin typeface="黑体" panose="02010609060101010101" charset="-122"/>
                <a:ea typeface="黑体" panose="02010609060101010101" charset="-122"/>
              </a:rPr>
              <a:t>65%</a:t>
            </a:r>
            <a:endParaRPr lang="en-US" altLang="zh-CN" b="1">
              <a:solidFill>
                <a:schemeClr val="bg1"/>
              </a:solidFill>
              <a:latin typeface="黑体" panose="02010609060101010101" charset="-122"/>
              <a:ea typeface="黑体" panose="02010609060101010101" charset="-122"/>
            </a:endParaRPr>
          </a:p>
        </p:txBody>
      </p:sp>
      <p:sp>
        <p:nvSpPr>
          <p:cNvPr id="30" name="文本框 29"/>
          <p:cNvSpPr txBox="1"/>
          <p:nvPr/>
        </p:nvSpPr>
        <p:spPr>
          <a:xfrm>
            <a:off x="6027420" y="4605655"/>
            <a:ext cx="895985" cy="365760"/>
          </a:xfrm>
          <a:prstGeom prst="rect">
            <a:avLst/>
          </a:prstGeom>
          <a:noFill/>
        </p:spPr>
        <p:txBody>
          <a:bodyPr wrap="square" rtlCol="0">
            <a:spAutoFit/>
          </a:bodyPr>
          <a:p>
            <a:r>
              <a:rPr lang="en-US" altLang="zh-CN" b="1">
                <a:solidFill>
                  <a:schemeClr val="bg1"/>
                </a:solidFill>
                <a:latin typeface="黑体" panose="02010609060101010101" charset="-122"/>
                <a:ea typeface="黑体" panose="02010609060101010101" charset="-122"/>
              </a:rPr>
              <a:t>35%</a:t>
            </a:r>
            <a:endParaRPr lang="en-US" altLang="zh-CN" b="1">
              <a:solidFill>
                <a:schemeClr val="bg1"/>
              </a:solidFill>
              <a:latin typeface="黑体" panose="02010609060101010101" charset="-122"/>
              <a:ea typeface="黑体" panose="02010609060101010101" charset="-122"/>
            </a:endParaRPr>
          </a:p>
        </p:txBody>
      </p:sp>
      <p:sp>
        <p:nvSpPr>
          <p:cNvPr id="31" name="文本框 30"/>
          <p:cNvSpPr txBox="1"/>
          <p:nvPr/>
        </p:nvSpPr>
        <p:spPr>
          <a:xfrm>
            <a:off x="7600315" y="3721100"/>
            <a:ext cx="626745" cy="365760"/>
          </a:xfrm>
          <a:prstGeom prst="rect">
            <a:avLst/>
          </a:prstGeom>
          <a:noFill/>
        </p:spPr>
        <p:txBody>
          <a:bodyPr wrap="square" rtlCol="0">
            <a:spAutoFit/>
          </a:bodyPr>
          <a:p>
            <a:r>
              <a:rPr lang="en-US" altLang="zh-CN" b="1">
                <a:solidFill>
                  <a:schemeClr val="bg1"/>
                </a:solidFill>
                <a:latin typeface="黑体" panose="02010609060101010101" charset="-122"/>
                <a:ea typeface="黑体" panose="02010609060101010101" charset="-122"/>
              </a:rPr>
              <a:t>87%</a:t>
            </a:r>
            <a:endParaRPr lang="en-US" altLang="zh-CN" b="1">
              <a:solidFill>
                <a:schemeClr val="bg1"/>
              </a:solidFill>
              <a:latin typeface="黑体" panose="02010609060101010101" charset="-122"/>
              <a:ea typeface="黑体" panose="02010609060101010101" charset="-122"/>
            </a:endParaRPr>
          </a:p>
        </p:txBody>
      </p:sp>
      <p:sp>
        <p:nvSpPr>
          <p:cNvPr id="32" name="文本框 31"/>
          <p:cNvSpPr txBox="1"/>
          <p:nvPr/>
        </p:nvSpPr>
        <p:spPr>
          <a:xfrm>
            <a:off x="8362950" y="4852670"/>
            <a:ext cx="945515" cy="365760"/>
          </a:xfrm>
          <a:prstGeom prst="rect">
            <a:avLst/>
          </a:prstGeom>
          <a:noFill/>
        </p:spPr>
        <p:txBody>
          <a:bodyPr wrap="square" rtlCol="0">
            <a:spAutoFit/>
          </a:bodyPr>
          <a:p>
            <a:r>
              <a:rPr lang="en-US" altLang="zh-CN" b="1">
                <a:solidFill>
                  <a:schemeClr val="bg1"/>
                </a:solidFill>
                <a:latin typeface="黑体" panose="02010609060101010101" charset="-122"/>
                <a:ea typeface="黑体" panose="02010609060101010101" charset="-122"/>
              </a:rPr>
              <a:t>23%</a:t>
            </a:r>
            <a:endParaRPr lang="en-US" altLang="zh-CN" b="1">
              <a:solidFill>
                <a:schemeClr val="bg1"/>
              </a:solidFill>
              <a:latin typeface="黑体" panose="02010609060101010101" charset="-122"/>
              <a:ea typeface="黑体" panose="02010609060101010101" charset="-122"/>
            </a:endParaRPr>
          </a:p>
        </p:txBody>
      </p:sp>
      <p:sp>
        <p:nvSpPr>
          <p:cNvPr id="33" name="文本框 32"/>
          <p:cNvSpPr txBox="1"/>
          <p:nvPr/>
        </p:nvSpPr>
        <p:spPr>
          <a:xfrm>
            <a:off x="9890760" y="3799205"/>
            <a:ext cx="626745" cy="365760"/>
          </a:xfrm>
          <a:prstGeom prst="rect">
            <a:avLst/>
          </a:prstGeom>
          <a:noFill/>
        </p:spPr>
        <p:txBody>
          <a:bodyPr wrap="square" rtlCol="0">
            <a:spAutoFit/>
          </a:bodyPr>
          <a:p>
            <a:r>
              <a:rPr lang="en-US" altLang="zh-CN" b="1">
                <a:solidFill>
                  <a:schemeClr val="bg1"/>
                </a:solidFill>
                <a:latin typeface="黑体" panose="02010609060101010101" charset="-122"/>
                <a:ea typeface="黑体" panose="02010609060101010101" charset="-122"/>
              </a:rPr>
              <a:t>87%</a:t>
            </a:r>
            <a:endParaRPr lang="en-US" altLang="zh-CN" b="1">
              <a:solidFill>
                <a:schemeClr val="bg1"/>
              </a:solidFill>
              <a:latin typeface="黑体" panose="02010609060101010101" charset="-122"/>
              <a:ea typeface="黑体" panose="02010609060101010101" charset="-122"/>
            </a:endParaRPr>
          </a:p>
        </p:txBody>
      </p:sp>
      <p:sp>
        <p:nvSpPr>
          <p:cNvPr id="34" name="文本框 33"/>
          <p:cNvSpPr txBox="1"/>
          <p:nvPr/>
        </p:nvSpPr>
        <p:spPr>
          <a:xfrm>
            <a:off x="10697845" y="4806950"/>
            <a:ext cx="529590" cy="365760"/>
          </a:xfrm>
          <a:prstGeom prst="rect">
            <a:avLst/>
          </a:prstGeom>
          <a:noFill/>
        </p:spPr>
        <p:txBody>
          <a:bodyPr wrap="none" rtlCol="0" anchor="t">
            <a:spAutoFit/>
          </a:bodyPr>
          <a:p>
            <a:r>
              <a:rPr lang="en-US" altLang="zh-CN" b="1">
                <a:solidFill>
                  <a:schemeClr val="bg1"/>
                </a:solidFill>
                <a:latin typeface="黑体" panose="02010609060101010101" charset="-122"/>
                <a:ea typeface="黑体" panose="02010609060101010101" charset="-122"/>
                <a:sym typeface="+mn-ea"/>
              </a:rPr>
              <a:t>23%</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0" y="0"/>
            <a:ext cx="1261745" cy="68580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等腰三角形 4"/>
          <p:cNvSpPr/>
          <p:nvPr/>
        </p:nvSpPr>
        <p:spPr>
          <a:xfrm rot="5400000">
            <a:off x="1087755" y="3130550"/>
            <a:ext cx="410210" cy="375285"/>
          </a:xfrm>
          <a:prstGeom prst="triangl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236855" y="2040255"/>
            <a:ext cx="670560" cy="2961005"/>
          </a:xfrm>
          <a:prstGeom prst="rect">
            <a:avLst/>
          </a:prstGeom>
          <a:noFill/>
        </p:spPr>
        <p:txBody>
          <a:bodyPr vert="eaVert" wrap="square" rtlCol="0">
            <a:spAutoFit/>
          </a:bodyPr>
          <a:p>
            <a:r>
              <a:rPr lang="zh-CN" altLang="en-US" sz="3200" b="1">
                <a:solidFill>
                  <a:schemeClr val="bg1"/>
                </a:solidFill>
                <a:latin typeface="黑体" panose="02010609060101010101" charset="-122"/>
                <a:ea typeface="黑体" panose="02010609060101010101" charset="-122"/>
              </a:rPr>
              <a:t>调 查 结 果</a:t>
            </a:r>
            <a:endParaRPr lang="zh-CN" altLang="en-US" sz="3200" b="1">
              <a:solidFill>
                <a:schemeClr val="bg1"/>
              </a:solidFill>
              <a:latin typeface="黑体" panose="02010609060101010101" charset="-122"/>
              <a:ea typeface="黑体" panose="02010609060101010101" charset="-122"/>
            </a:endParaRPr>
          </a:p>
        </p:txBody>
      </p:sp>
      <p:sp>
        <p:nvSpPr>
          <p:cNvPr id="100" name="文本框 99"/>
          <p:cNvSpPr txBox="1"/>
          <p:nvPr/>
        </p:nvSpPr>
        <p:spPr>
          <a:xfrm>
            <a:off x="1755775" y="352425"/>
            <a:ext cx="6688455" cy="579120"/>
          </a:xfrm>
          <a:prstGeom prst="rect">
            <a:avLst/>
          </a:prstGeom>
          <a:noFill/>
          <a:ln w="9525">
            <a:noFill/>
            <a:miter/>
          </a:ln>
        </p:spPr>
        <p:txBody>
          <a:bodyPr wrap="square">
            <a:spAutoFit/>
          </a:bodyPr>
          <a:p>
            <a:pPr marL="0" indent="0" algn="l"/>
            <a:r>
              <a:rPr lang="en-US" altLang="zh-CN" sz="3200" b="1" u="none">
                <a:solidFill>
                  <a:schemeClr val="tx1">
                    <a:lumMod val="75000"/>
                    <a:lumOff val="25000"/>
                  </a:schemeClr>
                </a:solidFill>
                <a:latin typeface="黑体" panose="02010609060101010101" charset="-122"/>
                <a:ea typeface="黑体" panose="02010609060101010101" charset="-122"/>
                <a:cs typeface="宋体" panose="02010600030101010101" pitchFamily="2" charset="-122"/>
              </a:rPr>
              <a:t>10.</a:t>
            </a:r>
            <a:r>
              <a:rPr lang="zh-CN" altLang="en-US" sz="3200" b="1" u="none">
                <a:solidFill>
                  <a:schemeClr val="tx1">
                    <a:lumMod val="75000"/>
                    <a:lumOff val="25000"/>
                  </a:schemeClr>
                </a:solidFill>
                <a:latin typeface="黑体" panose="02010609060101010101" charset="-122"/>
                <a:ea typeface="黑体" panose="02010609060101010101" charset="-122"/>
                <a:cs typeface="宋体" panose="02010600030101010101" pitchFamily="2" charset="-122"/>
              </a:rPr>
              <a:t>您对郑州地铁文化建设满意吗？</a:t>
            </a:r>
            <a:endParaRPr lang="zh-CN" altLang="en-US" sz="3200" b="1" u="none">
              <a:solidFill>
                <a:schemeClr val="tx1">
                  <a:lumMod val="75000"/>
                  <a:lumOff val="25000"/>
                </a:schemeClr>
              </a:solidFill>
              <a:latin typeface="黑体" panose="02010609060101010101" charset="-122"/>
              <a:ea typeface="黑体" panose="02010609060101010101" charset="-122"/>
              <a:cs typeface="宋体" panose="02010600030101010101" pitchFamily="2" charset="-122"/>
            </a:endParaRPr>
          </a:p>
        </p:txBody>
      </p:sp>
      <p:pic>
        <p:nvPicPr>
          <p:cNvPr id="6" name="图片 5" descr="61i58PICkQZ_1024"/>
          <p:cNvPicPr>
            <a:picLocks noChangeAspect="1"/>
          </p:cNvPicPr>
          <p:nvPr/>
        </p:nvPicPr>
        <p:blipFill>
          <a:blip r:embed="rId1"/>
          <a:srcRect l="70791" t="9347" r="5199" b="49993"/>
          <a:stretch>
            <a:fillRect/>
          </a:stretch>
        </p:blipFill>
        <p:spPr>
          <a:xfrm>
            <a:off x="3884295" y="3811905"/>
            <a:ext cx="1459865" cy="2353945"/>
          </a:xfrm>
          <a:prstGeom prst="rect">
            <a:avLst/>
          </a:prstGeom>
        </p:spPr>
      </p:pic>
      <p:pic>
        <p:nvPicPr>
          <p:cNvPr id="7" name="图片 6" descr="61i58PICkQZ_1024"/>
          <p:cNvPicPr>
            <a:picLocks noChangeAspect="1"/>
          </p:cNvPicPr>
          <p:nvPr/>
        </p:nvPicPr>
        <p:blipFill>
          <a:blip r:embed="rId1"/>
          <a:srcRect l="10199" t="8717" r="70691" b="49888"/>
          <a:stretch>
            <a:fillRect/>
          </a:stretch>
        </p:blipFill>
        <p:spPr>
          <a:xfrm>
            <a:off x="6235065" y="3766185"/>
            <a:ext cx="1167765" cy="2409825"/>
          </a:xfrm>
          <a:prstGeom prst="rect">
            <a:avLst/>
          </a:prstGeom>
        </p:spPr>
      </p:pic>
      <p:pic>
        <p:nvPicPr>
          <p:cNvPr id="11" name="图片 10" descr="61i58PICkQZ_1024"/>
          <p:cNvPicPr>
            <a:picLocks noChangeAspect="1"/>
          </p:cNvPicPr>
          <p:nvPr/>
        </p:nvPicPr>
        <p:blipFill>
          <a:blip r:embed="rId1"/>
          <a:srcRect l="8099" t="50728" r="70691" b="7667"/>
          <a:stretch>
            <a:fillRect/>
          </a:stretch>
        </p:blipFill>
        <p:spPr>
          <a:xfrm>
            <a:off x="8246745" y="3769360"/>
            <a:ext cx="1288415" cy="2406015"/>
          </a:xfrm>
          <a:prstGeom prst="rect">
            <a:avLst/>
          </a:prstGeom>
        </p:spPr>
      </p:pic>
      <p:sp>
        <p:nvSpPr>
          <p:cNvPr id="21" name="半闭框 20"/>
          <p:cNvSpPr/>
          <p:nvPr/>
        </p:nvSpPr>
        <p:spPr>
          <a:xfrm rot="2760000">
            <a:off x="4240530" y="3409950"/>
            <a:ext cx="733425" cy="733425"/>
          </a:xfrm>
          <a:prstGeom prst="halfFrame">
            <a:avLst/>
          </a:prstGeom>
          <a:solidFill>
            <a:srgbClr val="FBB03B"/>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2" name="半闭框 21"/>
          <p:cNvSpPr/>
          <p:nvPr/>
        </p:nvSpPr>
        <p:spPr>
          <a:xfrm rot="2760000">
            <a:off x="4243705" y="2879725"/>
            <a:ext cx="733425" cy="733425"/>
          </a:xfrm>
          <a:prstGeom prst="halfFrame">
            <a:avLst/>
          </a:prstGeom>
          <a:solidFill>
            <a:srgbClr val="FBB03B"/>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3" name="半闭框 22"/>
          <p:cNvSpPr/>
          <p:nvPr/>
        </p:nvSpPr>
        <p:spPr>
          <a:xfrm rot="2760000">
            <a:off x="4243705" y="2327275"/>
            <a:ext cx="733425" cy="733425"/>
          </a:xfrm>
          <a:prstGeom prst="halfFrame">
            <a:avLst/>
          </a:prstGeom>
          <a:solidFill>
            <a:srgbClr val="FBB03B"/>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4" name="半闭框 23"/>
          <p:cNvSpPr/>
          <p:nvPr/>
        </p:nvSpPr>
        <p:spPr>
          <a:xfrm rot="2760000">
            <a:off x="4272280" y="1822450"/>
            <a:ext cx="733425" cy="733425"/>
          </a:xfrm>
          <a:prstGeom prst="halfFrame">
            <a:avLst/>
          </a:prstGeom>
          <a:solidFill>
            <a:srgbClr val="FBB03B"/>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5" name="文本框 24"/>
          <p:cNvSpPr txBox="1"/>
          <p:nvPr/>
        </p:nvSpPr>
        <p:spPr>
          <a:xfrm>
            <a:off x="4337685" y="1132840"/>
            <a:ext cx="1514475" cy="640080"/>
          </a:xfrm>
          <a:prstGeom prst="rect">
            <a:avLst/>
          </a:prstGeom>
          <a:noFill/>
        </p:spPr>
        <p:txBody>
          <a:bodyPr wrap="square" rtlCol="0">
            <a:spAutoFit/>
          </a:bodyPr>
          <a:p>
            <a:r>
              <a:rPr lang="en-US" altLang="zh-CN" sz="3600" b="1">
                <a:latin typeface="黑体" panose="02010609060101010101" charset="-122"/>
                <a:ea typeface="黑体" panose="02010609060101010101" charset="-122"/>
              </a:rPr>
              <a:t>80%</a:t>
            </a:r>
            <a:endParaRPr lang="en-US" altLang="zh-CN" sz="3600" b="1">
              <a:latin typeface="黑体" panose="02010609060101010101" charset="-122"/>
              <a:ea typeface="黑体" panose="02010609060101010101" charset="-122"/>
            </a:endParaRPr>
          </a:p>
        </p:txBody>
      </p:sp>
      <p:sp>
        <p:nvSpPr>
          <p:cNvPr id="26" name="半闭框 25"/>
          <p:cNvSpPr/>
          <p:nvPr/>
        </p:nvSpPr>
        <p:spPr>
          <a:xfrm rot="2760000">
            <a:off x="6434455" y="3403600"/>
            <a:ext cx="733425" cy="733425"/>
          </a:xfrm>
          <a:prstGeom prst="halfFrame">
            <a:avLst/>
          </a:prstGeom>
          <a:solidFill>
            <a:srgbClr val="FBB03B"/>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7" name="文本框 26"/>
          <p:cNvSpPr txBox="1"/>
          <p:nvPr/>
        </p:nvSpPr>
        <p:spPr>
          <a:xfrm>
            <a:off x="6421755" y="2576830"/>
            <a:ext cx="1217930" cy="640080"/>
          </a:xfrm>
          <a:prstGeom prst="rect">
            <a:avLst/>
          </a:prstGeom>
          <a:noFill/>
        </p:spPr>
        <p:txBody>
          <a:bodyPr wrap="square" rtlCol="0">
            <a:spAutoFit/>
          </a:bodyPr>
          <a:p>
            <a:r>
              <a:rPr lang="en-US" altLang="zh-CN" sz="3600" b="1">
                <a:latin typeface="黑体" panose="02010609060101010101" charset="-122"/>
                <a:ea typeface="黑体" panose="02010609060101010101" charset="-122"/>
              </a:rPr>
              <a:t>20%</a:t>
            </a:r>
            <a:endParaRPr lang="en-US" altLang="zh-CN" sz="3600" b="1">
              <a:latin typeface="黑体" panose="02010609060101010101" charset="-122"/>
              <a:ea typeface="黑体" panose="02010609060101010101" charset="-122"/>
            </a:endParaRPr>
          </a:p>
        </p:txBody>
      </p:sp>
      <p:sp>
        <p:nvSpPr>
          <p:cNvPr id="28" name="文本框 27"/>
          <p:cNvSpPr txBox="1"/>
          <p:nvPr/>
        </p:nvSpPr>
        <p:spPr>
          <a:xfrm>
            <a:off x="6221730" y="6099175"/>
            <a:ext cx="1419225" cy="365760"/>
          </a:xfrm>
          <a:prstGeom prst="rect">
            <a:avLst/>
          </a:prstGeom>
          <a:noFill/>
        </p:spPr>
        <p:txBody>
          <a:bodyPr wrap="square" rtlCol="0">
            <a:spAutoFit/>
          </a:bodyPr>
          <a:p>
            <a:r>
              <a:rPr lang="zh-CN" altLang="en-US" b="1">
                <a:latin typeface="黑体" panose="02010609060101010101" charset="-122"/>
                <a:ea typeface="黑体" panose="02010609060101010101" charset="-122"/>
              </a:rPr>
              <a:t>基本满意</a:t>
            </a:r>
            <a:endParaRPr lang="zh-CN" altLang="en-US" b="1">
              <a:latin typeface="黑体" panose="02010609060101010101" charset="-122"/>
              <a:ea typeface="黑体" panose="02010609060101010101" charset="-122"/>
            </a:endParaRPr>
          </a:p>
        </p:txBody>
      </p:sp>
      <p:sp>
        <p:nvSpPr>
          <p:cNvPr id="29" name="文本框 28"/>
          <p:cNvSpPr txBox="1"/>
          <p:nvPr/>
        </p:nvSpPr>
        <p:spPr>
          <a:xfrm>
            <a:off x="4046855" y="6099175"/>
            <a:ext cx="1981200" cy="365760"/>
          </a:xfrm>
          <a:prstGeom prst="rect">
            <a:avLst/>
          </a:prstGeom>
          <a:noFill/>
        </p:spPr>
        <p:txBody>
          <a:bodyPr wrap="square" rtlCol="0">
            <a:spAutoFit/>
          </a:bodyPr>
          <a:p>
            <a:r>
              <a:rPr lang="zh-CN" altLang="en-US" b="1">
                <a:latin typeface="黑体" panose="02010609060101010101" charset="-122"/>
                <a:ea typeface="黑体" panose="02010609060101010101" charset="-122"/>
              </a:rPr>
              <a:t>非常满意</a:t>
            </a:r>
            <a:endParaRPr lang="zh-CN" altLang="en-US" b="1">
              <a:latin typeface="黑体" panose="02010609060101010101" charset="-122"/>
              <a:ea typeface="黑体" panose="02010609060101010101" charset="-122"/>
            </a:endParaRPr>
          </a:p>
        </p:txBody>
      </p:sp>
      <p:sp>
        <p:nvSpPr>
          <p:cNvPr id="30" name="文本框 29"/>
          <p:cNvSpPr txBox="1"/>
          <p:nvPr/>
        </p:nvSpPr>
        <p:spPr>
          <a:xfrm>
            <a:off x="8479155" y="6089650"/>
            <a:ext cx="990600" cy="365760"/>
          </a:xfrm>
          <a:prstGeom prst="rect">
            <a:avLst/>
          </a:prstGeom>
          <a:noFill/>
        </p:spPr>
        <p:txBody>
          <a:bodyPr wrap="square" rtlCol="0">
            <a:spAutoFit/>
          </a:bodyPr>
          <a:p>
            <a:r>
              <a:rPr lang="zh-CN" altLang="en-US" b="1">
                <a:latin typeface="黑体" panose="02010609060101010101" charset="-122"/>
                <a:ea typeface="黑体" panose="02010609060101010101" charset="-122"/>
              </a:rPr>
              <a:t>不满意</a:t>
            </a:r>
            <a:endParaRPr lang="zh-CN" altLang="en-US" b="1">
              <a:latin typeface="黑体" panose="02010609060101010101" charset="-122"/>
              <a:ea typeface="黑体" panose="02010609060101010101" charset="-122"/>
            </a:endParaRPr>
          </a:p>
        </p:txBody>
      </p:sp>
      <p:sp>
        <p:nvSpPr>
          <p:cNvPr id="31" name="文本框 30"/>
          <p:cNvSpPr txBox="1"/>
          <p:nvPr/>
        </p:nvSpPr>
        <p:spPr>
          <a:xfrm>
            <a:off x="8688705" y="3028950"/>
            <a:ext cx="942975" cy="822960"/>
          </a:xfrm>
          <a:prstGeom prst="rect">
            <a:avLst/>
          </a:prstGeom>
          <a:noFill/>
        </p:spPr>
        <p:txBody>
          <a:bodyPr wrap="square" rtlCol="0">
            <a:spAutoFit/>
          </a:bodyPr>
          <a:p>
            <a:r>
              <a:rPr lang="en-US" altLang="zh-CN" sz="4800" b="1">
                <a:latin typeface="黑体" panose="02010609060101010101" charset="-122"/>
                <a:ea typeface="黑体" panose="02010609060101010101" charset="-122"/>
              </a:rPr>
              <a:t>0</a:t>
            </a:r>
            <a:endParaRPr lang="en-US" altLang="zh-CN" sz="4800" b="1">
              <a:latin typeface="黑体" panose="02010609060101010101" charset="-122"/>
              <a:ea typeface="黑体" panose="02010609060101010101"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0" y="0"/>
            <a:ext cx="1261745" cy="6858000"/>
          </a:xfrm>
          <a:prstGeom prst="rect">
            <a:avLst/>
          </a:prstGeom>
          <a:solidFill>
            <a:srgbClr val="E23942"/>
          </a:solidFill>
          <a:ln>
            <a:solidFill>
              <a:srgbClr val="E2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等腰三角形 4"/>
          <p:cNvSpPr/>
          <p:nvPr/>
        </p:nvSpPr>
        <p:spPr>
          <a:xfrm rot="5400000">
            <a:off x="1087755" y="3227070"/>
            <a:ext cx="410210" cy="375285"/>
          </a:xfrm>
          <a:prstGeom prst="triangle">
            <a:avLst/>
          </a:prstGeom>
          <a:solidFill>
            <a:srgbClr val="E23942"/>
          </a:solidFill>
          <a:ln>
            <a:solidFill>
              <a:srgbClr val="E2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370205" y="2193290"/>
            <a:ext cx="670560" cy="2568575"/>
          </a:xfrm>
          <a:prstGeom prst="rect">
            <a:avLst/>
          </a:prstGeom>
          <a:noFill/>
        </p:spPr>
        <p:txBody>
          <a:bodyPr vert="eaVert" wrap="square" rtlCol="0">
            <a:spAutoFit/>
          </a:bodyPr>
          <a:p>
            <a:r>
              <a:rPr lang="zh-CN" altLang="en-US" sz="3200" b="1">
                <a:solidFill>
                  <a:schemeClr val="bg1"/>
                </a:solidFill>
                <a:latin typeface="黑体" panose="02010609060101010101" charset="-122"/>
                <a:ea typeface="黑体" panose="02010609060101010101" charset="-122"/>
              </a:rPr>
              <a:t>总 结 分 析</a:t>
            </a:r>
            <a:endParaRPr lang="zh-CN" altLang="en-US" sz="3200" b="1">
              <a:solidFill>
                <a:schemeClr val="bg1"/>
              </a:solidFill>
              <a:latin typeface="黑体" panose="02010609060101010101" charset="-122"/>
              <a:ea typeface="黑体" panose="02010609060101010101" charset="-122"/>
            </a:endParaRPr>
          </a:p>
        </p:txBody>
      </p:sp>
      <p:sp>
        <p:nvSpPr>
          <p:cNvPr id="3" name="文本框 2"/>
          <p:cNvSpPr txBox="1"/>
          <p:nvPr/>
        </p:nvSpPr>
        <p:spPr>
          <a:xfrm>
            <a:off x="2314575" y="1419225"/>
            <a:ext cx="8239125" cy="3749040"/>
          </a:xfrm>
          <a:prstGeom prst="rect">
            <a:avLst/>
          </a:prstGeom>
          <a:noFill/>
          <a:ln w="9525">
            <a:noFill/>
            <a:miter/>
          </a:ln>
        </p:spPr>
        <p:txBody>
          <a:bodyPr wrap="square">
            <a:spAutoFit/>
          </a:bodyPr>
          <a:p>
            <a:pPr marL="0" indent="355600" algn="l" fontAlgn="auto"/>
            <a:endParaRPr lang="en-US" altLang="zh-CN" sz="2000" b="0" u="none">
              <a:latin typeface="黑体" panose="02010609060101010101" charset="-122"/>
              <a:ea typeface="黑体" panose="02010609060101010101" charset="-122"/>
              <a:cs typeface="宋体" panose="02010600030101010101" pitchFamily="2" charset="-122"/>
            </a:endParaRPr>
          </a:p>
          <a:p>
            <a:pPr marL="0" indent="355600" algn="l" fontAlgn="auto"/>
            <a:r>
              <a:rPr lang="en-US" altLang="zh-CN" sz="2000" b="0" u="none">
                <a:latin typeface="黑体" panose="02010609060101010101" charset="-122"/>
                <a:ea typeface="黑体" panose="02010609060101010101" charset="-122"/>
                <a:cs typeface="宋体" panose="02010600030101010101" pitchFamily="2" charset="-122"/>
              </a:rPr>
              <a:t>1.</a:t>
            </a:r>
            <a:r>
              <a:rPr lang="zh-CN" altLang="en-US" sz="2000" b="0" u="none">
                <a:latin typeface="黑体" panose="02010609060101010101" charset="-122"/>
                <a:ea typeface="黑体" panose="02010609060101010101" charset="-122"/>
                <a:cs typeface="宋体" panose="02010600030101010101" pitchFamily="2" charset="-122"/>
              </a:rPr>
              <a:t>自身文化设计：郑州地铁在这方面相比一线城市做的相对完善，     希望以后完善其他方面设计如标识的趣味性，美观性等。</a:t>
            </a:r>
            <a:endParaRPr lang="zh-CN" altLang="en-US" sz="2000" b="0" u="none">
              <a:latin typeface="黑体" panose="02010609060101010101" charset="-122"/>
              <a:ea typeface="黑体" panose="02010609060101010101" charset="-122"/>
              <a:cs typeface="宋体" panose="02010600030101010101" pitchFamily="2" charset="-122"/>
            </a:endParaRPr>
          </a:p>
          <a:p>
            <a:pPr marL="0" indent="355600" algn="l" fontAlgn="auto"/>
            <a:r>
              <a:rPr lang="en-US" altLang="zh-CN" sz="2000" b="0" u="none">
                <a:latin typeface="黑体" panose="02010609060101010101" charset="-122"/>
                <a:ea typeface="黑体" panose="02010609060101010101" charset="-122"/>
                <a:cs typeface="宋体" panose="02010600030101010101" pitchFamily="2" charset="-122"/>
              </a:rPr>
              <a:t>2.</a:t>
            </a:r>
            <a:r>
              <a:rPr lang="zh-CN" altLang="en-US" sz="2000" b="0" u="none">
                <a:latin typeface="黑体" panose="02010609060101010101" charset="-122"/>
                <a:ea typeface="黑体" panose="02010609060101010101" charset="-122"/>
                <a:cs typeface="宋体" panose="02010600030101010101" pitchFamily="2" charset="-122"/>
              </a:rPr>
              <a:t>主题专列：通过调研我们发现乘客对主题专列反应十分好，在众多文化创意中占得比重最大，希望郑州地铁以后加快变更的频率。</a:t>
            </a:r>
            <a:endParaRPr lang="zh-CN" altLang="en-US" sz="2000" b="0" u="none">
              <a:latin typeface="黑体" panose="02010609060101010101" charset="-122"/>
              <a:ea typeface="黑体" panose="02010609060101010101" charset="-122"/>
              <a:cs typeface="宋体" panose="02010600030101010101" pitchFamily="2" charset="-122"/>
            </a:endParaRPr>
          </a:p>
          <a:p>
            <a:pPr marL="0" indent="355600" algn="l" fontAlgn="auto"/>
            <a:r>
              <a:rPr lang="en-US" altLang="zh-CN" sz="2000" b="0" u="none">
                <a:latin typeface="黑体" panose="02010609060101010101" charset="-122"/>
                <a:ea typeface="黑体" panose="02010609060101010101" charset="-122"/>
                <a:cs typeface="宋体" panose="02010600030101010101" pitchFamily="2" charset="-122"/>
              </a:rPr>
              <a:t>3.</a:t>
            </a:r>
            <a:r>
              <a:rPr lang="zh-CN" altLang="en-US" sz="2000" b="0" u="none">
                <a:latin typeface="黑体" panose="02010609060101010101" charset="-122"/>
                <a:ea typeface="黑体" panose="02010609060101010101" charset="-122"/>
                <a:cs typeface="宋体" panose="02010600030101010101" pitchFamily="2" charset="-122"/>
              </a:rPr>
              <a:t>站内文化墙</a:t>
            </a:r>
            <a:r>
              <a:rPr lang="en-US" altLang="zh-CN" sz="2000" b="0" u="none">
                <a:latin typeface="黑体" panose="02010609060101010101" charset="-122"/>
                <a:ea typeface="黑体" panose="02010609060101010101" charset="-122"/>
                <a:cs typeface="宋体" panose="02010600030101010101" pitchFamily="2" charset="-122"/>
              </a:rPr>
              <a:t>;</a:t>
            </a:r>
            <a:r>
              <a:rPr lang="zh-CN" altLang="en-US" sz="2000" b="0" u="none">
                <a:latin typeface="黑体" panose="02010609060101010101" charset="-122"/>
                <a:ea typeface="黑体" panose="02010609060101010101" charset="-122"/>
                <a:cs typeface="宋体" panose="02010600030101010101" pitchFamily="2" charset="-122"/>
              </a:rPr>
              <a:t>通过调研我们发现地铁的文化墙仅在人流量多的地方，如会展中心，二七广场，绿城广场等，导致乘客对这种形式的文化创意反应较低。所以建议地铁以后在其他站设立文化墙，从而带动郑州的文化气息。</a:t>
            </a:r>
            <a:endParaRPr lang="zh-CN" altLang="en-US" sz="2000" b="0" u="none">
              <a:latin typeface="黑体" panose="02010609060101010101" charset="-122"/>
              <a:ea typeface="黑体" panose="02010609060101010101" charset="-122"/>
              <a:cs typeface="宋体" panose="02010600030101010101" pitchFamily="2" charset="-122"/>
            </a:endParaRPr>
          </a:p>
          <a:p>
            <a:pPr marL="0" indent="355600" algn="l" fontAlgn="auto"/>
            <a:r>
              <a:rPr lang="zh-CN" altLang="en-US" sz="2000" b="0" u="none">
                <a:latin typeface="黑体" panose="02010609060101010101" charset="-122"/>
                <a:ea typeface="黑体" panose="02010609060101010101" charset="-122"/>
                <a:cs typeface="宋体" panose="02010600030101010101" pitchFamily="2" charset="-122"/>
              </a:rPr>
              <a:t> </a:t>
            </a:r>
            <a:r>
              <a:rPr lang="en-US" altLang="zh-CN" sz="2000" b="0" u="none">
                <a:latin typeface="黑体" panose="02010609060101010101" charset="-122"/>
                <a:ea typeface="黑体" panose="02010609060101010101" charset="-122"/>
                <a:cs typeface="宋体" panose="02010600030101010101" pitchFamily="2" charset="-122"/>
              </a:rPr>
              <a:t>4.</a:t>
            </a:r>
            <a:r>
              <a:rPr lang="zh-CN" altLang="en-US" sz="2000" b="0" u="none">
                <a:latin typeface="黑体" panose="02010609060101010101" charset="-122"/>
                <a:ea typeface="黑体" panose="02010609060101010101" charset="-122"/>
                <a:cs typeface="宋体" panose="02010600030101010101" pitchFamily="2" charset="-122"/>
              </a:rPr>
              <a:t>空间装饰设计：我们发现郑州所有的地铁站空间装饰都有红色的花纹图案，和柱子上的红色浮雕。但是种类较少，建议应多增加其形式，来传递更多的文化气息。</a:t>
            </a:r>
            <a:endParaRPr lang="zh-CN" altLang="en-US" sz="2000" b="0" u="none">
              <a:latin typeface="黑体" panose="02010609060101010101" charset="-122"/>
              <a:ea typeface="黑体" panose="02010609060101010101" charset="-122"/>
              <a:cs typeface="宋体" panose="02010600030101010101" pitchFamily="2" charset="-122"/>
            </a:endParaRPr>
          </a:p>
        </p:txBody>
      </p:sp>
      <p:sp>
        <p:nvSpPr>
          <p:cNvPr id="8" name="文本框 7"/>
          <p:cNvSpPr txBox="1"/>
          <p:nvPr/>
        </p:nvSpPr>
        <p:spPr>
          <a:xfrm>
            <a:off x="2345690" y="1192530"/>
            <a:ext cx="7498080" cy="457200"/>
          </a:xfrm>
          <a:prstGeom prst="rect">
            <a:avLst/>
          </a:prstGeom>
          <a:noFill/>
        </p:spPr>
        <p:txBody>
          <a:bodyPr wrap="none" rtlCol="0" anchor="t">
            <a:spAutoFit/>
          </a:bodyPr>
          <a:p>
            <a:r>
              <a:rPr lang="zh-CN" altLang="en-US" sz="2400">
                <a:latin typeface="黑体" panose="02010609060101010101" charset="-122"/>
                <a:ea typeface="黑体" panose="02010609060101010101" charset="-122"/>
                <a:cs typeface="宋体" panose="02010600030101010101" pitchFamily="2" charset="-122"/>
                <a:sym typeface="+mn-ea"/>
              </a:rPr>
              <a:t>通过对地铁站的观察，我们从四方面来进行总结分析：</a:t>
            </a:r>
            <a:endParaRPr lang="en-US" altLang="zh-CN" sz="2400">
              <a:latin typeface="黑体" panose="02010609060101010101" charset="-122"/>
              <a:ea typeface="黑体" panose="02010609060101010101" charset="-122"/>
              <a:cs typeface="宋体" panose="02010600030101010101" pitchFamily="2" charset="-122"/>
              <a:sym typeface="+mn-e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0" y="0"/>
            <a:ext cx="1261745" cy="6858000"/>
          </a:xfrm>
          <a:prstGeom prst="rect">
            <a:avLst/>
          </a:prstGeom>
          <a:solidFill>
            <a:srgbClr val="E23942"/>
          </a:solidFill>
          <a:ln>
            <a:solidFill>
              <a:srgbClr val="E2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等腰三角形 4"/>
          <p:cNvSpPr/>
          <p:nvPr/>
        </p:nvSpPr>
        <p:spPr>
          <a:xfrm rot="5400000">
            <a:off x="1087755" y="3130550"/>
            <a:ext cx="410210" cy="375285"/>
          </a:xfrm>
          <a:prstGeom prst="triangle">
            <a:avLst/>
          </a:prstGeom>
          <a:solidFill>
            <a:srgbClr val="E23942"/>
          </a:solidFill>
          <a:ln>
            <a:solidFill>
              <a:srgbClr val="E2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370205" y="2193290"/>
            <a:ext cx="670560" cy="2568575"/>
          </a:xfrm>
          <a:prstGeom prst="rect">
            <a:avLst/>
          </a:prstGeom>
          <a:noFill/>
        </p:spPr>
        <p:txBody>
          <a:bodyPr vert="eaVert" wrap="square" rtlCol="0">
            <a:spAutoFit/>
          </a:bodyPr>
          <a:p>
            <a:r>
              <a:rPr lang="zh-CN" altLang="en-US" sz="3200" b="1">
                <a:solidFill>
                  <a:schemeClr val="bg1"/>
                </a:solidFill>
                <a:latin typeface="黑体" panose="02010609060101010101" charset="-122"/>
                <a:ea typeface="黑体" panose="02010609060101010101" charset="-122"/>
              </a:rPr>
              <a:t>总 结 分 析</a:t>
            </a:r>
            <a:endParaRPr lang="zh-CN" altLang="en-US" sz="3200" b="1">
              <a:solidFill>
                <a:schemeClr val="bg1"/>
              </a:solidFill>
              <a:latin typeface="黑体" panose="02010609060101010101" charset="-122"/>
              <a:ea typeface="黑体" panose="02010609060101010101" charset="-122"/>
            </a:endParaRPr>
          </a:p>
        </p:txBody>
      </p:sp>
      <p:sp>
        <p:nvSpPr>
          <p:cNvPr id="100" name="文本框 99"/>
          <p:cNvSpPr txBox="1"/>
          <p:nvPr/>
        </p:nvSpPr>
        <p:spPr>
          <a:xfrm>
            <a:off x="2683510" y="1297305"/>
            <a:ext cx="7856855" cy="4053840"/>
          </a:xfrm>
          <a:prstGeom prst="rect">
            <a:avLst/>
          </a:prstGeom>
          <a:noFill/>
          <a:ln w="9525">
            <a:noFill/>
            <a:miter/>
          </a:ln>
        </p:spPr>
        <p:txBody>
          <a:bodyPr wrap="square">
            <a:spAutoFit/>
          </a:bodyPr>
          <a:p>
            <a:pPr marL="0" indent="355600" algn="just" fontAlgn="auto"/>
            <a:r>
              <a:rPr lang="zh-CN" altLang="en-US" sz="2000" b="0" u="none">
                <a:latin typeface="黑体" panose="02010609060101010101" charset="-122"/>
                <a:ea typeface="黑体" panose="02010609060101010101" charset="-122"/>
                <a:cs typeface="宋体" panose="02010600030101010101" pitchFamily="2" charset="-122"/>
              </a:rPr>
              <a:t>通过发放问卷及与乘客沟通，我们发现大部分市民对郑州地铁文化建设还是非常满意的，大部分人还是比较留意地铁文化创意。对于地铁对城市发展引起的各类影响也多持支持态度。大家对主题专列比较感兴趣，希望在地铁站多看到一些公益类的文化，感兴趣的本土文化多为饮食文化，其次是人文文化。所以希望郑州地铁多在地铁站内宣传公益类文化，在本土文化这方面在发扬人们喜欢的文化的同时，也要带动其他文化种类的发扬。</a:t>
            </a:r>
            <a:endParaRPr lang="zh-CN" altLang="en-US" sz="2000" b="0" u="none">
              <a:latin typeface="黑体" panose="02010609060101010101" charset="-122"/>
              <a:ea typeface="黑体" panose="02010609060101010101" charset="-122"/>
              <a:cs typeface="宋体" panose="02010600030101010101" pitchFamily="2" charset="-122"/>
            </a:endParaRPr>
          </a:p>
          <a:p>
            <a:pPr marL="0" indent="355600" algn="just" fontAlgn="auto"/>
            <a:endParaRPr lang="zh-CN" altLang="en-US" sz="2000">
              <a:latin typeface="黑体" panose="02010609060101010101" charset="-122"/>
              <a:ea typeface="黑体" panose="02010609060101010101" charset="-122"/>
              <a:cs typeface="宋体" panose="02010600030101010101" pitchFamily="2" charset="-122"/>
              <a:sym typeface="+mn-ea"/>
            </a:endParaRPr>
          </a:p>
          <a:p>
            <a:pPr marL="0" indent="355600" algn="just" fontAlgn="auto"/>
            <a:r>
              <a:rPr lang="zh-CN" altLang="en-US" sz="2000">
                <a:latin typeface="黑体" panose="02010609060101010101" charset="-122"/>
                <a:ea typeface="黑体" panose="02010609060101010101" charset="-122"/>
                <a:cs typeface="宋体" panose="02010600030101010101" pitchFamily="2" charset="-122"/>
                <a:sym typeface="+mn-ea"/>
              </a:rPr>
              <a:t>通过我们调研小组自己的观察，以及对乘客答案的统计，我们认为地铁文化创意建设可以多从主题专列入手，增加一些体现河南本土文化的主题专列。</a:t>
            </a:r>
            <a:endParaRPr lang="zh-CN" altLang="en-US" sz="2000" b="0" u="none">
              <a:latin typeface="黑体" panose="02010609060101010101" charset="-122"/>
              <a:ea typeface="黑体" panose="02010609060101010101" charset="-122"/>
              <a:cs typeface="宋体" panose="02010600030101010101" pitchFamily="2" charset="-122"/>
            </a:endParaRPr>
          </a:p>
          <a:p>
            <a:pPr marL="0" indent="355600" algn="l"/>
            <a:endParaRPr lang="zh-CN" altLang="en-US" sz="2000" b="0" u="none">
              <a:latin typeface="黑体" panose="02010609060101010101" charset="-122"/>
              <a:ea typeface="黑体" panose="02010609060101010101" charset="-122"/>
              <a:cs typeface="宋体" panose="02010600030101010101" pitchFamily="2" charset="-122"/>
            </a:endParaRPr>
          </a:p>
          <a:p>
            <a:pPr marL="0" indent="355600" algn="l"/>
            <a:endParaRPr lang="zh-CN" altLang="en-US" sz="2000" b="0" u="none">
              <a:latin typeface="黑体" panose="02010609060101010101" charset="-122"/>
              <a:ea typeface="黑体" panose="02010609060101010101" charset="-122"/>
              <a:cs typeface="宋体" panose="02010600030101010101" pitchFamily="2"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740"/>
        </a:solidFill>
        <a:effectLst/>
      </p:bgPr>
    </p:bg>
    <p:spTree>
      <p:nvGrpSpPr>
        <p:cNvPr id="1" name=""/>
        <p:cNvGrpSpPr/>
        <p:nvPr/>
      </p:nvGrpSpPr>
      <p:grpSpPr/>
      <p:sp>
        <p:nvSpPr>
          <p:cNvPr id="5" name="矩形 4"/>
          <p:cNvSpPr/>
          <p:nvPr/>
        </p:nvSpPr>
        <p:spPr>
          <a:xfrm>
            <a:off x="0" y="2321560"/>
            <a:ext cx="12192000" cy="2214245"/>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 name="图片 7" descr="68T58PICqms_104"/>
          <p:cNvPicPr>
            <a:picLocks noChangeAspect="1"/>
          </p:cNvPicPr>
          <p:nvPr/>
        </p:nvPicPr>
        <p:blipFill>
          <a:blip r:embed="rId1"/>
          <a:srcRect l="27778" t="19077" r="28043" b="19297"/>
          <a:stretch>
            <a:fillRect/>
          </a:stretch>
        </p:blipFill>
        <p:spPr>
          <a:xfrm>
            <a:off x="8538845" y="1812925"/>
            <a:ext cx="3282315" cy="3182620"/>
          </a:xfrm>
          <a:prstGeom prst="ellipse">
            <a:avLst/>
          </a:prstGeom>
          <a:ln w="63500">
            <a:solidFill>
              <a:schemeClr val="accent6"/>
            </a:solidFill>
          </a:ln>
        </p:spPr>
      </p:pic>
      <p:sp>
        <p:nvSpPr>
          <p:cNvPr id="3" name="文本框 2"/>
          <p:cNvSpPr txBox="1"/>
          <p:nvPr/>
        </p:nvSpPr>
        <p:spPr>
          <a:xfrm>
            <a:off x="1871980" y="2746375"/>
            <a:ext cx="5456555" cy="1188720"/>
          </a:xfrm>
          <a:prstGeom prst="rect">
            <a:avLst/>
          </a:prstGeom>
          <a:noFill/>
        </p:spPr>
        <p:txBody>
          <a:bodyPr wrap="square" rtlCol="0">
            <a:spAutoFit/>
          </a:bodyPr>
          <a:p>
            <a:r>
              <a:rPr lang="zh-CN" altLang="en-US" sz="7200">
                <a:solidFill>
                  <a:schemeClr val="bg1"/>
                </a:solidFill>
                <a:latin typeface="黑体" panose="02010609060101010101" charset="-122"/>
                <a:ea typeface="黑体" panose="02010609060101010101" charset="-122"/>
              </a:rPr>
              <a:t>谢 谢 观 看</a:t>
            </a:r>
            <a:endParaRPr lang="zh-CN" altLang="en-US" sz="7200">
              <a:solidFill>
                <a:schemeClr val="bg1"/>
              </a:solidFill>
              <a:latin typeface="黑体" panose="02010609060101010101" charset="-122"/>
              <a:ea typeface="黑体" panose="02010609060101010101"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0" y="0"/>
            <a:ext cx="1261745" cy="6858000"/>
          </a:xfrm>
          <a:prstGeom prst="rect">
            <a:avLst/>
          </a:prstGeom>
          <a:solidFill>
            <a:srgbClr val="79B6B1"/>
          </a:solidFill>
          <a:ln>
            <a:solidFill>
              <a:srgbClr val="79B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等腰三角形 4"/>
          <p:cNvSpPr/>
          <p:nvPr/>
        </p:nvSpPr>
        <p:spPr>
          <a:xfrm rot="5400000">
            <a:off x="1077595" y="3130550"/>
            <a:ext cx="410210" cy="375285"/>
          </a:xfrm>
          <a:prstGeom prst="triangle">
            <a:avLst/>
          </a:prstGeom>
          <a:solidFill>
            <a:srgbClr val="79B6B1"/>
          </a:solidFill>
          <a:ln>
            <a:solidFill>
              <a:srgbClr val="79B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344170" y="1941830"/>
            <a:ext cx="718820" cy="3906520"/>
          </a:xfrm>
          <a:prstGeom prst="rect">
            <a:avLst/>
          </a:prstGeom>
          <a:noFill/>
        </p:spPr>
        <p:txBody>
          <a:bodyPr vert="eaVert" wrap="square" rtlCol="0">
            <a:spAutoFit/>
          </a:bodyPr>
          <a:p>
            <a:pPr>
              <a:lnSpc>
                <a:spcPct val="110000"/>
              </a:lnSpc>
            </a:pPr>
            <a:r>
              <a:rPr lang="zh-CN" altLang="en-US" sz="3200" b="1">
                <a:solidFill>
                  <a:schemeClr val="bg1"/>
                </a:solidFill>
                <a:latin typeface="黑体" panose="02010609060101010101" charset="-122"/>
                <a:ea typeface="黑体" panose="02010609060101010101" charset="-122"/>
              </a:rPr>
              <a:t>调 研 计 划 书</a:t>
            </a:r>
            <a:endParaRPr lang="zh-CN" altLang="en-US" sz="3200" b="1">
              <a:solidFill>
                <a:schemeClr val="bg1"/>
              </a:solidFill>
              <a:latin typeface="黑体" panose="02010609060101010101" charset="-122"/>
              <a:ea typeface="黑体" panose="02010609060101010101" charset="-122"/>
            </a:endParaRPr>
          </a:p>
        </p:txBody>
      </p:sp>
      <p:sp>
        <p:nvSpPr>
          <p:cNvPr id="2" name="文本框 1"/>
          <p:cNvSpPr txBox="1"/>
          <p:nvPr/>
        </p:nvSpPr>
        <p:spPr>
          <a:xfrm>
            <a:off x="1830705" y="524510"/>
            <a:ext cx="9971405" cy="3017520"/>
          </a:xfrm>
          <a:prstGeom prst="rect">
            <a:avLst/>
          </a:prstGeom>
          <a:noFill/>
          <a:ln w="9525">
            <a:noFill/>
            <a:miter/>
          </a:ln>
        </p:spPr>
        <p:txBody>
          <a:bodyPr wrap="square">
            <a:spAutoFit/>
          </a:bodyPr>
          <a:p>
            <a:pPr marL="0" indent="0" algn="l"/>
            <a:r>
              <a:rPr lang="en-US" altLang="zh-CN" sz="2400" b="0" u="none">
                <a:latin typeface="黑体" panose="02010609060101010101" charset="-122"/>
                <a:ea typeface="黑体" panose="02010609060101010101" charset="-122"/>
                <a:cs typeface="宋体" panose="02010600030101010101" pitchFamily="2" charset="-122"/>
              </a:rPr>
              <a:t> </a:t>
            </a:r>
            <a:endParaRPr lang="en-US" altLang="zh-CN" sz="2400" b="0" u="none">
              <a:latin typeface="黑体" panose="02010609060101010101" charset="-122"/>
              <a:ea typeface="黑体" panose="02010609060101010101" charset="-122"/>
              <a:cs typeface="宋体" panose="02010600030101010101" pitchFamily="2" charset="-122"/>
            </a:endParaRPr>
          </a:p>
          <a:p>
            <a:pPr marL="0" indent="0" algn="l"/>
            <a:r>
              <a:rPr lang="zh-CN" altLang="en-US" sz="2000" b="0" u="none">
                <a:latin typeface="黑体" panose="02010609060101010101" charset="-122"/>
                <a:ea typeface="黑体" panose="02010609060101010101" charset="-122"/>
                <a:cs typeface="黑体" panose="02010609060101010101" charset="-122"/>
              </a:rPr>
              <a:t>一、调研方法</a:t>
            </a:r>
            <a:endParaRPr lang="zh-CN" altLang="en-US" sz="2000" b="0" u="none">
              <a:latin typeface="黑体" panose="02010609060101010101" charset="-122"/>
              <a:ea typeface="黑体" panose="02010609060101010101" charset="-122"/>
              <a:cs typeface="黑体" panose="02010609060101010101" charset="-122"/>
            </a:endParaRPr>
          </a:p>
          <a:p>
            <a:pPr marL="0" indent="0" algn="l"/>
            <a:r>
              <a:rPr lang="en-US" altLang="zh-CN" b="0" u="none">
                <a:latin typeface="黑体" panose="02010609060101010101" charset="-122"/>
                <a:ea typeface="黑体" panose="02010609060101010101" charset="-122"/>
                <a:cs typeface="宋体" panose="02010600030101010101" pitchFamily="2" charset="-122"/>
              </a:rPr>
              <a:t>     1. </a:t>
            </a:r>
            <a:r>
              <a:rPr lang="zh-CN" altLang="en-US" b="0" u="none">
                <a:latin typeface="黑体" panose="02010609060101010101" charset="-122"/>
                <a:ea typeface="黑体" panose="02010609060101010101" charset="-122"/>
                <a:cs typeface="宋体" panose="02010600030101010101" pitchFamily="2" charset="-122"/>
              </a:rPr>
              <a:t>观察法     </a:t>
            </a:r>
            <a:r>
              <a:rPr lang="en-US" altLang="zh-CN" b="0" u="none">
                <a:latin typeface="黑体" panose="02010609060101010101" charset="-122"/>
                <a:ea typeface="黑体" panose="02010609060101010101" charset="-122"/>
                <a:cs typeface="宋体" panose="02010600030101010101" pitchFamily="2" charset="-122"/>
              </a:rPr>
              <a:t>2. </a:t>
            </a:r>
            <a:r>
              <a:rPr lang="zh-CN" altLang="en-US" b="0" u="none">
                <a:latin typeface="黑体" panose="02010609060101010101" charset="-122"/>
                <a:ea typeface="黑体" panose="02010609060101010101" charset="-122"/>
                <a:cs typeface="宋体" panose="02010600030101010101" pitchFamily="2" charset="-122"/>
              </a:rPr>
              <a:t>问卷调查法</a:t>
            </a:r>
            <a:endParaRPr lang="zh-CN" altLang="en-US" b="0" u="none">
              <a:latin typeface="黑体" panose="02010609060101010101" charset="-122"/>
              <a:ea typeface="黑体" panose="02010609060101010101" charset="-122"/>
              <a:cs typeface="宋体" panose="02010600030101010101" pitchFamily="2" charset="-122"/>
            </a:endParaRPr>
          </a:p>
          <a:p>
            <a:pPr marL="0" indent="0" algn="l"/>
            <a:r>
              <a:rPr lang="zh-CN" altLang="en-US" sz="2000" b="0" u="none">
                <a:latin typeface="黑体" panose="02010609060101010101" charset="-122"/>
                <a:ea typeface="黑体" panose="02010609060101010101" charset="-122"/>
                <a:cs typeface="黑体" panose="02010609060101010101" charset="-122"/>
              </a:rPr>
              <a:t>二、调研对象</a:t>
            </a:r>
            <a:endParaRPr lang="zh-CN" altLang="en-US" sz="2000" b="0" u="none">
              <a:latin typeface="黑体" panose="02010609060101010101" charset="-122"/>
              <a:ea typeface="黑体" panose="02010609060101010101" charset="-122"/>
              <a:cs typeface="黑体" panose="02010609060101010101" charset="-122"/>
            </a:endParaRPr>
          </a:p>
          <a:p>
            <a:pPr marL="0" indent="0" algn="l"/>
            <a:r>
              <a:rPr lang="zh-CN" altLang="en-US" b="0" u="none">
                <a:latin typeface="黑体" panose="02010609060101010101" charset="-122"/>
                <a:ea typeface="黑体" panose="02010609060101010101" charset="-122"/>
                <a:cs typeface="黑体" panose="02010609060101010101" charset="-122"/>
              </a:rPr>
              <a:t>   </a:t>
            </a:r>
            <a:r>
              <a:rPr lang="zh-CN" altLang="en-US" b="0" u="none">
                <a:latin typeface="黑体" panose="02010609060101010101" charset="-122"/>
                <a:ea typeface="黑体" panose="02010609060101010101" charset="-122"/>
                <a:cs typeface="宋体" panose="02010600030101010101" pitchFamily="2" charset="-122"/>
              </a:rPr>
              <a:t> 地铁站内的乘客（</a:t>
            </a:r>
            <a:r>
              <a:rPr lang="en-US" altLang="zh-CN" b="0" u="none">
                <a:latin typeface="黑体" panose="02010609060101010101" charset="-122"/>
                <a:ea typeface="黑体" panose="02010609060101010101" charset="-122"/>
                <a:cs typeface="宋体" panose="02010600030101010101" pitchFamily="2" charset="-122"/>
              </a:rPr>
              <a:t>45</a:t>
            </a:r>
            <a:r>
              <a:rPr lang="zh-CN" altLang="en-US" b="0" u="none">
                <a:latin typeface="黑体" panose="02010609060101010101" charset="-122"/>
                <a:ea typeface="黑体" panose="02010609060101010101" charset="-122"/>
                <a:cs typeface="宋体" panose="02010600030101010101" pitchFamily="2" charset="-122"/>
              </a:rPr>
              <a:t>人）</a:t>
            </a:r>
            <a:endParaRPr lang="zh-CN" altLang="en-US" b="0" u="none">
              <a:latin typeface="黑体" panose="02010609060101010101" charset="-122"/>
              <a:ea typeface="黑体" panose="02010609060101010101" charset="-122"/>
              <a:cs typeface="宋体" panose="02010600030101010101" pitchFamily="2" charset="-122"/>
            </a:endParaRPr>
          </a:p>
          <a:p>
            <a:pPr marL="0" indent="0" algn="l"/>
            <a:r>
              <a:rPr lang="zh-CN" altLang="en-US" b="0" u="none">
                <a:latin typeface="黑体" panose="02010609060101010101" charset="-122"/>
                <a:ea typeface="黑体" panose="02010609060101010101" charset="-122"/>
                <a:cs typeface="黑体" panose="02010609060101010101" charset="-122"/>
              </a:rPr>
              <a:t>三、结论</a:t>
            </a:r>
            <a:r>
              <a:rPr lang="zh-CN" altLang="en-US" b="0" u="none">
                <a:latin typeface="黑体" panose="02010609060101010101" charset="-122"/>
                <a:ea typeface="黑体" panose="02010609060101010101" charset="-122"/>
                <a:cs typeface="宋体" panose="02010600030101010101" pitchFamily="2" charset="-122"/>
              </a:rPr>
              <a:t>    通过调研，我们了解到市民对郑州目前地铁文化建设的评价，以及对以后发展方向的建议。</a:t>
            </a:r>
            <a:endParaRPr lang="zh-CN" altLang="en-US">
              <a:latin typeface="黑体" panose="02010609060101010101" charset="-122"/>
              <a:ea typeface="黑体" panose="02010609060101010101"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0" y="0"/>
            <a:ext cx="1261745" cy="68580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等腰三角形 4"/>
          <p:cNvSpPr/>
          <p:nvPr/>
        </p:nvSpPr>
        <p:spPr>
          <a:xfrm rot="5400000">
            <a:off x="1087755" y="3130550"/>
            <a:ext cx="410210" cy="375285"/>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236855" y="2040255"/>
            <a:ext cx="670560" cy="2961005"/>
          </a:xfrm>
          <a:prstGeom prst="rect">
            <a:avLst/>
          </a:prstGeom>
          <a:noFill/>
        </p:spPr>
        <p:txBody>
          <a:bodyPr vert="eaVert" wrap="square" rtlCol="0">
            <a:spAutoFit/>
          </a:bodyPr>
          <a:p>
            <a:r>
              <a:rPr lang="zh-CN" altLang="en-US" sz="3200" b="1">
                <a:solidFill>
                  <a:schemeClr val="bg1"/>
                </a:solidFill>
                <a:latin typeface="黑体" panose="02010609060101010101" charset="-122"/>
                <a:ea typeface="黑体" panose="02010609060101010101" charset="-122"/>
              </a:rPr>
              <a:t>调 查 问 卷</a:t>
            </a:r>
            <a:endParaRPr lang="zh-CN" altLang="en-US" sz="3200" b="1">
              <a:solidFill>
                <a:schemeClr val="bg1"/>
              </a:solidFill>
              <a:latin typeface="黑体" panose="02010609060101010101" charset="-122"/>
              <a:ea typeface="黑体" panose="02010609060101010101" charset="-122"/>
            </a:endParaRPr>
          </a:p>
        </p:txBody>
      </p:sp>
      <p:sp>
        <p:nvSpPr>
          <p:cNvPr id="100" name="文本框 99"/>
          <p:cNvSpPr txBox="1"/>
          <p:nvPr/>
        </p:nvSpPr>
        <p:spPr>
          <a:xfrm>
            <a:off x="1850390" y="240665"/>
            <a:ext cx="6805295" cy="6675120"/>
          </a:xfrm>
          <a:prstGeom prst="rect">
            <a:avLst/>
          </a:prstGeom>
          <a:noFill/>
          <a:ln w="9525">
            <a:noFill/>
            <a:miter/>
          </a:ln>
        </p:spPr>
        <p:txBody>
          <a:bodyPr wrap="square">
            <a:spAutoFit/>
          </a:bodyPr>
          <a:p>
            <a:pPr marL="0" indent="0" algn="l"/>
            <a:r>
              <a:rPr lang="en-US" altLang="zh-CN" sz="1600" b="0" u="none">
                <a:latin typeface="黑体" panose="02010609060101010101" charset="-122"/>
                <a:ea typeface="黑体" panose="02010609060101010101" charset="-122"/>
                <a:cs typeface="宋体" panose="02010600030101010101" pitchFamily="2" charset="-122"/>
              </a:rPr>
              <a:t>1.</a:t>
            </a:r>
            <a:r>
              <a:rPr lang="zh-CN" altLang="en-US" sz="1600" b="0" u="none">
                <a:latin typeface="黑体" panose="02010609060101010101" charset="-122"/>
                <a:ea typeface="黑体" panose="02010609060101010101" charset="-122"/>
                <a:cs typeface="宋体" panose="02010600030101010101" pitchFamily="2" charset="-122"/>
              </a:rPr>
              <a:t>您的年龄段是多少？</a:t>
            </a:r>
            <a:endParaRPr lang="zh-CN" altLang="en-US" sz="1600" b="0" u="none">
              <a:latin typeface="黑体" panose="02010609060101010101" charset="-122"/>
              <a:ea typeface="黑体" panose="02010609060101010101" charset="-122"/>
              <a:cs typeface="宋体" panose="02010600030101010101" pitchFamily="2" charset="-122"/>
            </a:endParaRPr>
          </a:p>
          <a:p>
            <a:pPr marL="0" indent="0" algn="l"/>
            <a:r>
              <a:rPr lang="en-US" altLang="zh-CN" sz="1600" b="0" u="none">
                <a:latin typeface="黑体" panose="02010609060101010101" charset="-122"/>
                <a:ea typeface="黑体" panose="02010609060101010101" charset="-122"/>
                <a:cs typeface="宋体" panose="02010600030101010101" pitchFamily="2" charset="-122"/>
              </a:rPr>
              <a:t>A.</a:t>
            </a:r>
            <a:r>
              <a:rPr lang="zh-CN" altLang="en-US" sz="1600" b="0" u="none">
                <a:latin typeface="黑体" panose="02010609060101010101" charset="-122"/>
                <a:ea typeface="黑体" panose="02010609060101010101" charset="-122"/>
                <a:cs typeface="宋体" panose="02010600030101010101" pitchFamily="2" charset="-122"/>
              </a:rPr>
              <a:t>儿童     </a:t>
            </a:r>
            <a:r>
              <a:rPr lang="en-US" altLang="zh-CN" sz="1600" b="0" u="none">
                <a:latin typeface="黑体" panose="02010609060101010101" charset="-122"/>
                <a:ea typeface="黑体" panose="02010609060101010101" charset="-122"/>
                <a:cs typeface="Calibri" panose="020F0502020204030204" charset="0"/>
              </a:rPr>
              <a:t>B.</a:t>
            </a:r>
            <a:r>
              <a:rPr lang="zh-CN" altLang="en-US" sz="1600" b="0" u="none">
                <a:latin typeface="黑体" panose="02010609060101010101" charset="-122"/>
                <a:ea typeface="黑体" panose="02010609060101010101" charset="-122"/>
                <a:cs typeface="宋体" panose="02010600030101010101" pitchFamily="2" charset="-122"/>
              </a:rPr>
              <a:t>青年      </a:t>
            </a:r>
            <a:r>
              <a:rPr lang="en-US" altLang="zh-CN" sz="1600" b="0" u="none">
                <a:latin typeface="黑体" panose="02010609060101010101" charset="-122"/>
                <a:ea typeface="黑体" panose="02010609060101010101" charset="-122"/>
                <a:cs typeface="Calibri" panose="020F0502020204030204" charset="0"/>
              </a:rPr>
              <a:t>C.</a:t>
            </a:r>
            <a:r>
              <a:rPr lang="zh-CN" altLang="en-US" sz="1600" b="0" u="none">
                <a:latin typeface="黑体" panose="02010609060101010101" charset="-122"/>
                <a:ea typeface="黑体" panose="02010609060101010101" charset="-122"/>
                <a:cs typeface="宋体" panose="02010600030101010101" pitchFamily="2" charset="-122"/>
              </a:rPr>
              <a:t>中年      </a:t>
            </a:r>
            <a:r>
              <a:rPr lang="en-US" altLang="zh-CN" sz="1600" b="0" u="none">
                <a:latin typeface="黑体" panose="02010609060101010101" charset="-122"/>
                <a:ea typeface="黑体" panose="02010609060101010101" charset="-122"/>
                <a:cs typeface="Calibri" panose="020F0502020204030204" charset="0"/>
              </a:rPr>
              <a:t>D.</a:t>
            </a:r>
            <a:r>
              <a:rPr lang="zh-CN" altLang="en-US" sz="1600" b="0" u="none">
                <a:latin typeface="黑体" panose="02010609060101010101" charset="-122"/>
                <a:ea typeface="黑体" panose="02010609060101010101" charset="-122"/>
                <a:cs typeface="宋体" panose="02010600030101010101" pitchFamily="2" charset="-122"/>
              </a:rPr>
              <a:t>老年 </a:t>
            </a:r>
            <a:endParaRPr lang="zh-CN" altLang="en-US" sz="1600" b="0" u="none">
              <a:latin typeface="黑体" panose="02010609060101010101" charset="-122"/>
              <a:ea typeface="黑体" panose="02010609060101010101" charset="-122"/>
              <a:cs typeface="宋体" panose="02010600030101010101" pitchFamily="2" charset="-122"/>
            </a:endParaRPr>
          </a:p>
          <a:p>
            <a:pPr marL="0" indent="0" algn="l"/>
            <a:r>
              <a:rPr lang="en-US" altLang="zh-CN" sz="1600" b="0" u="none">
                <a:latin typeface="黑体" panose="02010609060101010101" charset="-122"/>
                <a:ea typeface="黑体" panose="02010609060101010101" charset="-122"/>
                <a:cs typeface="宋体" panose="02010600030101010101" pitchFamily="2" charset="-122"/>
              </a:rPr>
              <a:t>2.</a:t>
            </a:r>
            <a:r>
              <a:rPr lang="zh-CN" altLang="en-US" sz="1600" b="0" u="none">
                <a:latin typeface="黑体" panose="02010609060101010101" charset="-122"/>
                <a:ea typeface="黑体" panose="02010609060101010101" charset="-122"/>
                <a:cs typeface="宋体" panose="02010600030101010101" pitchFamily="2" charset="-122"/>
              </a:rPr>
              <a:t>您乘坐地铁的目的是？</a:t>
            </a:r>
            <a:endParaRPr lang="zh-CN" altLang="en-US" sz="1600" b="0" u="none">
              <a:latin typeface="黑体" panose="02010609060101010101" charset="-122"/>
              <a:ea typeface="黑体" panose="02010609060101010101" charset="-122"/>
              <a:cs typeface="宋体" panose="02010600030101010101" pitchFamily="2" charset="-122"/>
            </a:endParaRPr>
          </a:p>
          <a:p>
            <a:pPr marL="0" indent="0" algn="l"/>
            <a:r>
              <a:rPr lang="en-US" altLang="zh-CN" sz="1600" b="0" u="none">
                <a:latin typeface="黑体" panose="02010609060101010101" charset="-122"/>
                <a:ea typeface="黑体" panose="02010609060101010101" charset="-122"/>
                <a:cs typeface="宋体" panose="02010600030101010101" pitchFamily="2" charset="-122"/>
              </a:rPr>
              <a:t>A.</a:t>
            </a:r>
            <a:r>
              <a:rPr lang="zh-CN" altLang="en-US" sz="1600" b="0" u="none">
                <a:latin typeface="黑体" panose="02010609060101010101" charset="-122"/>
                <a:ea typeface="黑体" panose="02010609060101010101" charset="-122"/>
                <a:cs typeface="宋体" panose="02010600030101010101" pitchFamily="2" charset="-122"/>
              </a:rPr>
              <a:t>上班     </a:t>
            </a:r>
            <a:r>
              <a:rPr lang="en-US" altLang="zh-CN" sz="1600" b="0" u="none">
                <a:latin typeface="黑体" panose="02010609060101010101" charset="-122"/>
                <a:ea typeface="黑体" panose="02010609060101010101" charset="-122"/>
                <a:cs typeface="Calibri" panose="020F0502020204030204" charset="0"/>
              </a:rPr>
              <a:t>B.</a:t>
            </a:r>
            <a:r>
              <a:rPr lang="zh-CN" altLang="en-US" sz="1600" b="0" u="none">
                <a:latin typeface="黑体" panose="02010609060101010101" charset="-122"/>
                <a:ea typeface="黑体" panose="02010609060101010101" charset="-122"/>
                <a:cs typeface="宋体" panose="02010600030101010101" pitchFamily="2" charset="-122"/>
              </a:rPr>
              <a:t>上学      </a:t>
            </a:r>
            <a:r>
              <a:rPr lang="en-US" altLang="zh-CN" sz="1600" b="0" u="none">
                <a:latin typeface="黑体" panose="02010609060101010101" charset="-122"/>
                <a:ea typeface="黑体" panose="02010609060101010101" charset="-122"/>
                <a:cs typeface="Calibri" panose="020F0502020204030204" charset="0"/>
              </a:rPr>
              <a:t>C.</a:t>
            </a:r>
            <a:r>
              <a:rPr lang="zh-CN" altLang="en-US" sz="1600" b="0" u="none">
                <a:latin typeface="黑体" panose="02010609060101010101" charset="-122"/>
                <a:ea typeface="黑体" panose="02010609060101010101" charset="-122"/>
                <a:cs typeface="宋体" panose="02010600030101010101" pitchFamily="2" charset="-122"/>
              </a:rPr>
              <a:t>旅游      </a:t>
            </a:r>
            <a:r>
              <a:rPr lang="en-US" altLang="zh-CN" sz="1600" b="0" u="none">
                <a:latin typeface="黑体" panose="02010609060101010101" charset="-122"/>
                <a:ea typeface="黑体" panose="02010609060101010101" charset="-122"/>
                <a:cs typeface="Calibri" panose="020F0502020204030204" charset="0"/>
              </a:rPr>
              <a:t>D.</a:t>
            </a:r>
            <a:r>
              <a:rPr lang="zh-CN" altLang="en-US" sz="1600" b="0" u="none">
                <a:latin typeface="黑体" panose="02010609060101010101" charset="-122"/>
                <a:ea typeface="黑体" panose="02010609060101010101" charset="-122"/>
                <a:cs typeface="宋体" panose="02010600030101010101" pitchFamily="2" charset="-122"/>
              </a:rPr>
              <a:t>日常生活      </a:t>
            </a:r>
            <a:r>
              <a:rPr lang="en-US" altLang="zh-CN" sz="1600" b="0" u="none">
                <a:latin typeface="黑体" panose="02010609060101010101" charset="-122"/>
                <a:ea typeface="黑体" panose="02010609060101010101" charset="-122"/>
                <a:cs typeface="Calibri" panose="020F0502020204030204" charset="0"/>
              </a:rPr>
              <a:t>E.</a:t>
            </a:r>
            <a:r>
              <a:rPr lang="zh-CN" altLang="en-US" sz="1600" b="0" u="none">
                <a:latin typeface="黑体" panose="02010609060101010101" charset="-122"/>
                <a:ea typeface="黑体" panose="02010609060101010101" charset="-122"/>
                <a:cs typeface="宋体" panose="02010600030101010101" pitchFamily="2" charset="-122"/>
              </a:rPr>
              <a:t>其他</a:t>
            </a:r>
            <a:endParaRPr lang="zh-CN" altLang="en-US" sz="1600" b="0" u="none">
              <a:latin typeface="黑体" panose="02010609060101010101" charset="-122"/>
              <a:ea typeface="黑体" panose="02010609060101010101" charset="-122"/>
              <a:cs typeface="宋体" panose="02010600030101010101" pitchFamily="2" charset="-122"/>
            </a:endParaRPr>
          </a:p>
          <a:p>
            <a:pPr marL="0" indent="0" algn="l"/>
            <a:r>
              <a:rPr lang="en-US" altLang="zh-CN" sz="1600" b="0" u="none">
                <a:latin typeface="黑体" panose="02010609060101010101" charset="-122"/>
                <a:ea typeface="黑体" panose="02010609060101010101" charset="-122"/>
                <a:cs typeface="宋体" panose="02010600030101010101" pitchFamily="2" charset="-122"/>
              </a:rPr>
              <a:t>3.</a:t>
            </a:r>
            <a:r>
              <a:rPr lang="zh-CN" altLang="en-US" sz="1600" b="0" u="none">
                <a:latin typeface="黑体" panose="02010609060101010101" charset="-122"/>
                <a:ea typeface="黑体" panose="02010609060101010101" charset="-122"/>
                <a:cs typeface="宋体" panose="02010600030101010101" pitchFamily="2" charset="-122"/>
              </a:rPr>
              <a:t>您一周乘坐地铁的次数？</a:t>
            </a:r>
            <a:endParaRPr lang="zh-CN" altLang="en-US" sz="1600" b="0" u="none">
              <a:latin typeface="黑体" panose="02010609060101010101" charset="-122"/>
              <a:ea typeface="黑体" panose="02010609060101010101" charset="-122"/>
              <a:cs typeface="宋体" panose="02010600030101010101" pitchFamily="2" charset="-122"/>
            </a:endParaRPr>
          </a:p>
          <a:p>
            <a:pPr marL="0" indent="0" algn="l"/>
            <a:r>
              <a:rPr lang="en-US" altLang="zh-CN" sz="1600" b="0" u="none">
                <a:latin typeface="黑体" panose="02010609060101010101" charset="-122"/>
                <a:ea typeface="黑体" panose="02010609060101010101" charset="-122"/>
                <a:cs typeface="宋体" panose="02010600030101010101" pitchFamily="2" charset="-122"/>
              </a:rPr>
              <a:t>A</a:t>
            </a:r>
            <a:r>
              <a:rPr lang="zh-CN" altLang="en-US" sz="1600" b="0" u="none">
                <a:latin typeface="黑体" panose="02010609060101010101" charset="-122"/>
                <a:ea typeface="黑体" panose="02010609060101010101" charset="-122"/>
                <a:cs typeface="宋体" panose="02010600030101010101" pitchFamily="2" charset="-122"/>
              </a:rPr>
              <a:t>没有     </a:t>
            </a:r>
            <a:r>
              <a:rPr lang="en-US" altLang="zh-CN" sz="1600" b="0" u="none">
                <a:latin typeface="黑体" panose="02010609060101010101" charset="-122"/>
                <a:ea typeface="黑体" panose="02010609060101010101" charset="-122"/>
                <a:cs typeface="Calibri" panose="020F0502020204030204" charset="0"/>
              </a:rPr>
              <a:t>B.1~5</a:t>
            </a:r>
            <a:r>
              <a:rPr lang="zh-CN" altLang="en-US" sz="1600" b="0" u="none">
                <a:latin typeface="黑体" panose="02010609060101010101" charset="-122"/>
                <a:ea typeface="黑体" panose="02010609060101010101" charset="-122"/>
                <a:cs typeface="宋体" panose="02010600030101010101" pitchFamily="2" charset="-122"/>
              </a:rPr>
              <a:t>次     </a:t>
            </a:r>
            <a:r>
              <a:rPr lang="en-US" altLang="zh-CN" sz="1600" b="0" u="none">
                <a:latin typeface="黑体" panose="02010609060101010101" charset="-122"/>
                <a:ea typeface="黑体" panose="02010609060101010101" charset="-122"/>
                <a:cs typeface="Calibri" panose="020F0502020204030204" charset="0"/>
              </a:rPr>
              <a:t>C.6~10</a:t>
            </a:r>
            <a:r>
              <a:rPr lang="zh-CN" altLang="en-US" sz="1600" b="0" u="none">
                <a:latin typeface="黑体" panose="02010609060101010101" charset="-122"/>
                <a:ea typeface="黑体" panose="02010609060101010101" charset="-122"/>
                <a:cs typeface="宋体" panose="02010600030101010101" pitchFamily="2" charset="-122"/>
              </a:rPr>
              <a:t>次   </a:t>
            </a:r>
            <a:r>
              <a:rPr lang="en-US" altLang="zh-CN" sz="1600" b="0" u="none">
                <a:latin typeface="黑体" panose="02010609060101010101" charset="-122"/>
                <a:ea typeface="黑体" panose="02010609060101010101" charset="-122"/>
                <a:cs typeface="Calibri" panose="020F0502020204030204" charset="0"/>
              </a:rPr>
              <a:t>D.10</a:t>
            </a:r>
            <a:r>
              <a:rPr lang="zh-CN" altLang="en-US" sz="1600" b="0" u="none">
                <a:latin typeface="黑体" panose="02010609060101010101" charset="-122"/>
                <a:ea typeface="黑体" panose="02010609060101010101" charset="-122"/>
                <a:cs typeface="宋体" panose="02010600030101010101" pitchFamily="2" charset="-122"/>
              </a:rPr>
              <a:t>次以上</a:t>
            </a:r>
            <a:endParaRPr lang="zh-CN" altLang="en-US" sz="1600" b="0" u="none">
              <a:latin typeface="黑体" panose="02010609060101010101" charset="-122"/>
              <a:ea typeface="黑体" panose="02010609060101010101" charset="-122"/>
              <a:cs typeface="宋体" panose="02010600030101010101" pitchFamily="2" charset="-122"/>
            </a:endParaRPr>
          </a:p>
          <a:p>
            <a:pPr marL="0" indent="0" algn="l"/>
            <a:r>
              <a:rPr lang="en-US" altLang="zh-CN" sz="1600" b="0" u="none">
                <a:latin typeface="黑体" panose="02010609060101010101" charset="-122"/>
                <a:ea typeface="黑体" panose="02010609060101010101" charset="-122"/>
                <a:cs typeface="宋体" panose="02010600030101010101" pitchFamily="2" charset="-122"/>
              </a:rPr>
              <a:t>3.</a:t>
            </a:r>
            <a:r>
              <a:rPr lang="zh-CN" altLang="en-US" sz="1600" b="0" u="none">
                <a:latin typeface="黑体" panose="02010609060101010101" charset="-122"/>
                <a:ea typeface="黑体" panose="02010609060101010101" charset="-122"/>
                <a:cs typeface="宋体" panose="02010600030101010101" pitchFamily="2" charset="-122"/>
              </a:rPr>
              <a:t>您认为郑州地铁的文化气息是否浓厚？</a:t>
            </a:r>
            <a:endParaRPr lang="zh-CN" altLang="en-US" sz="1600" b="0" u="none">
              <a:latin typeface="黑体" panose="02010609060101010101" charset="-122"/>
              <a:ea typeface="黑体" panose="02010609060101010101" charset="-122"/>
              <a:cs typeface="宋体" panose="02010600030101010101" pitchFamily="2" charset="-122"/>
            </a:endParaRPr>
          </a:p>
          <a:p>
            <a:pPr marL="0" indent="0" algn="l"/>
            <a:r>
              <a:rPr lang="en-US" altLang="zh-CN" sz="1600" b="0" u="none">
                <a:latin typeface="黑体" panose="02010609060101010101" charset="-122"/>
                <a:ea typeface="黑体" panose="02010609060101010101" charset="-122"/>
                <a:cs typeface="宋体" panose="02010600030101010101" pitchFamily="2" charset="-122"/>
              </a:rPr>
              <a:t>A.</a:t>
            </a:r>
            <a:r>
              <a:rPr lang="zh-CN" altLang="en-US" sz="1600" b="0" u="none">
                <a:latin typeface="黑体" panose="02010609060101010101" charset="-122"/>
                <a:ea typeface="黑体" panose="02010609060101010101" charset="-122"/>
                <a:cs typeface="宋体" panose="02010600030101010101" pitchFamily="2" charset="-122"/>
              </a:rPr>
              <a:t>是       </a:t>
            </a:r>
            <a:r>
              <a:rPr lang="en-US" altLang="zh-CN" sz="1600" b="0" u="none">
                <a:latin typeface="黑体" panose="02010609060101010101" charset="-122"/>
                <a:ea typeface="黑体" panose="02010609060101010101" charset="-122"/>
                <a:cs typeface="Calibri" panose="020F0502020204030204" charset="0"/>
              </a:rPr>
              <a:t>B.</a:t>
            </a:r>
            <a:r>
              <a:rPr lang="zh-CN" altLang="en-US" sz="1600" b="0" u="none">
                <a:latin typeface="黑体" panose="02010609060101010101" charset="-122"/>
                <a:ea typeface="黑体" panose="02010609060101010101" charset="-122"/>
                <a:cs typeface="宋体" panose="02010600030101010101" pitchFamily="2" charset="-122"/>
              </a:rPr>
              <a:t>否</a:t>
            </a:r>
            <a:endParaRPr lang="zh-CN" altLang="en-US" sz="1600" b="0" u="none">
              <a:latin typeface="黑体" panose="02010609060101010101" charset="-122"/>
              <a:ea typeface="黑体" panose="02010609060101010101" charset="-122"/>
              <a:cs typeface="宋体" panose="02010600030101010101" pitchFamily="2" charset="-122"/>
            </a:endParaRPr>
          </a:p>
          <a:p>
            <a:pPr marL="0" indent="0" algn="l"/>
            <a:r>
              <a:rPr lang="en-US" altLang="zh-CN" sz="1600" b="0" u="none">
                <a:latin typeface="黑体" panose="02010609060101010101" charset="-122"/>
                <a:ea typeface="黑体" panose="02010609060101010101" charset="-122"/>
                <a:cs typeface="宋体" panose="02010600030101010101" pitchFamily="2" charset="-122"/>
              </a:rPr>
              <a:t>5.</a:t>
            </a:r>
            <a:r>
              <a:rPr lang="zh-CN" altLang="en-US" sz="1600" b="0" u="none">
                <a:latin typeface="黑体" panose="02010609060101010101" charset="-122"/>
                <a:ea typeface="黑体" panose="02010609060101010101" charset="-122"/>
                <a:cs typeface="宋体" panose="02010600030101010101" pitchFamily="2" charset="-122"/>
              </a:rPr>
              <a:t>您是否注意过地铁站内的文化现象？</a:t>
            </a:r>
            <a:endParaRPr lang="zh-CN" altLang="en-US" sz="1600" b="0" u="none">
              <a:latin typeface="黑体" panose="02010609060101010101" charset="-122"/>
              <a:ea typeface="黑体" panose="02010609060101010101" charset="-122"/>
              <a:cs typeface="宋体" panose="02010600030101010101" pitchFamily="2" charset="-122"/>
            </a:endParaRPr>
          </a:p>
          <a:p>
            <a:pPr marL="0" indent="0" algn="l"/>
            <a:r>
              <a:rPr lang="en-US" altLang="zh-CN" sz="1600" b="0" u="none">
                <a:latin typeface="黑体" panose="02010609060101010101" charset="-122"/>
                <a:ea typeface="黑体" panose="02010609060101010101" charset="-122"/>
                <a:cs typeface="宋体" panose="02010600030101010101" pitchFamily="2" charset="-122"/>
              </a:rPr>
              <a:t>A.</a:t>
            </a:r>
            <a:r>
              <a:rPr lang="zh-CN" altLang="en-US" sz="1600" b="0" u="none">
                <a:latin typeface="黑体" panose="02010609060101010101" charset="-122"/>
                <a:ea typeface="黑体" panose="02010609060101010101" charset="-122"/>
                <a:cs typeface="宋体" panose="02010600030101010101" pitchFamily="2" charset="-122"/>
              </a:rPr>
              <a:t>仔细观察过     </a:t>
            </a:r>
            <a:r>
              <a:rPr lang="en-US" altLang="zh-CN" sz="1600" b="0" u="none">
                <a:latin typeface="黑体" panose="02010609060101010101" charset="-122"/>
                <a:ea typeface="黑体" panose="02010609060101010101" charset="-122"/>
                <a:cs typeface="Calibri" panose="020F0502020204030204" charset="0"/>
              </a:rPr>
              <a:t>B.</a:t>
            </a:r>
            <a:r>
              <a:rPr lang="zh-CN" altLang="en-US" sz="1600" b="0" u="none">
                <a:latin typeface="黑体" panose="02010609060101010101" charset="-122"/>
                <a:ea typeface="黑体" panose="02010609060101010101" charset="-122"/>
                <a:cs typeface="宋体" panose="02010600030101010101" pitchFamily="2" charset="-122"/>
              </a:rPr>
              <a:t>偶尔观察过      </a:t>
            </a:r>
            <a:r>
              <a:rPr lang="en-US" altLang="zh-CN" sz="1600" b="0" u="none">
                <a:latin typeface="黑体" panose="02010609060101010101" charset="-122"/>
                <a:ea typeface="黑体" panose="02010609060101010101" charset="-122"/>
                <a:cs typeface="Calibri" panose="020F0502020204030204" charset="0"/>
              </a:rPr>
              <a:t>C.</a:t>
            </a:r>
            <a:r>
              <a:rPr lang="zh-CN" altLang="en-US" sz="1600" b="0" u="none">
                <a:latin typeface="黑体" panose="02010609060101010101" charset="-122"/>
                <a:ea typeface="黑体" panose="02010609060101010101" charset="-122"/>
                <a:cs typeface="宋体" panose="02010600030101010101" pitchFamily="2" charset="-122"/>
              </a:rPr>
              <a:t>时间紧没注意过</a:t>
            </a:r>
            <a:endParaRPr lang="zh-CN" altLang="en-US" sz="1600" b="0" u="none">
              <a:latin typeface="黑体" panose="02010609060101010101" charset="-122"/>
              <a:ea typeface="黑体" panose="02010609060101010101" charset="-122"/>
              <a:cs typeface="宋体" panose="02010600030101010101" pitchFamily="2" charset="-122"/>
            </a:endParaRPr>
          </a:p>
          <a:p>
            <a:pPr marL="0" indent="0" algn="l"/>
            <a:r>
              <a:rPr lang="en-US" altLang="zh-CN" sz="1600" b="0" u="none">
                <a:latin typeface="黑体" panose="02010609060101010101" charset="-122"/>
                <a:ea typeface="黑体" panose="02010609060101010101" charset="-122"/>
                <a:cs typeface="宋体" panose="02010600030101010101" pitchFamily="2" charset="-122"/>
              </a:rPr>
              <a:t>6.</a:t>
            </a:r>
            <a:r>
              <a:rPr lang="zh-CN" altLang="en-US" sz="1600" b="0" u="none">
                <a:latin typeface="黑体" panose="02010609060101010101" charset="-122"/>
                <a:ea typeface="黑体" panose="02010609060101010101" charset="-122"/>
                <a:cs typeface="宋体" panose="02010600030101010101" pitchFamily="2" charset="-122"/>
              </a:rPr>
              <a:t>您喜欢什么类型的地铁创意？</a:t>
            </a:r>
            <a:endParaRPr lang="zh-CN" altLang="en-US" sz="1600" b="0" u="none">
              <a:latin typeface="黑体" panose="02010609060101010101" charset="-122"/>
              <a:ea typeface="黑体" panose="02010609060101010101" charset="-122"/>
              <a:cs typeface="宋体" panose="02010600030101010101" pitchFamily="2" charset="-122"/>
            </a:endParaRPr>
          </a:p>
          <a:p>
            <a:pPr marL="0" indent="0" algn="l"/>
            <a:r>
              <a:rPr lang="en-US" altLang="zh-CN" sz="1600" b="0" u="none">
                <a:latin typeface="黑体" panose="02010609060101010101" charset="-122"/>
                <a:ea typeface="黑体" panose="02010609060101010101" charset="-122"/>
                <a:cs typeface="宋体" panose="02010600030101010101" pitchFamily="2" charset="-122"/>
              </a:rPr>
              <a:t>A.</a:t>
            </a:r>
            <a:r>
              <a:rPr lang="zh-CN" altLang="en-US" sz="1600" b="0" u="none">
                <a:latin typeface="黑体" panose="02010609060101010101" charset="-122"/>
                <a:ea typeface="黑体" panose="02010609060101010101" charset="-122"/>
                <a:cs typeface="宋体" panose="02010600030101010101" pitchFamily="2" charset="-122"/>
              </a:rPr>
              <a:t>站内文化墙          </a:t>
            </a:r>
            <a:r>
              <a:rPr lang="en-US" altLang="zh-CN" sz="1600" b="0" u="none">
                <a:latin typeface="黑体" panose="02010609060101010101" charset="-122"/>
                <a:ea typeface="黑体" panose="02010609060101010101" charset="-122"/>
                <a:cs typeface="Calibri" panose="020F0502020204030204" charset="0"/>
              </a:rPr>
              <a:t>B.</a:t>
            </a:r>
            <a:r>
              <a:rPr lang="zh-CN" altLang="en-US" sz="1600" b="0" u="none">
                <a:latin typeface="黑体" panose="02010609060101010101" charset="-122"/>
                <a:ea typeface="黑体" panose="02010609060101010101" charset="-122"/>
                <a:cs typeface="宋体" panose="02010600030101010101" pitchFamily="2" charset="-122"/>
              </a:rPr>
              <a:t>自身文化设计（标志，导示等）</a:t>
            </a:r>
            <a:endParaRPr lang="zh-CN" altLang="en-US" sz="1600" b="0" u="none">
              <a:latin typeface="黑体" panose="02010609060101010101" charset="-122"/>
              <a:ea typeface="黑体" panose="02010609060101010101" charset="-122"/>
              <a:cs typeface="宋体" panose="02010600030101010101" pitchFamily="2" charset="-122"/>
            </a:endParaRPr>
          </a:p>
          <a:p>
            <a:pPr marL="0" indent="0" algn="l"/>
            <a:r>
              <a:rPr lang="en-US" altLang="zh-CN" sz="1600" b="0" u="none">
                <a:latin typeface="黑体" panose="02010609060101010101" charset="-122"/>
                <a:ea typeface="黑体" panose="02010609060101010101" charset="-122"/>
                <a:cs typeface="宋体" panose="02010600030101010101" pitchFamily="2" charset="-122"/>
              </a:rPr>
              <a:t>C.</a:t>
            </a:r>
            <a:r>
              <a:rPr lang="zh-CN" altLang="en-US" sz="1600" b="0" u="none">
                <a:latin typeface="黑体" panose="02010609060101010101" charset="-122"/>
                <a:ea typeface="黑体" panose="02010609060101010101" charset="-122"/>
                <a:cs typeface="宋体" panose="02010600030101010101" pitchFamily="2" charset="-122"/>
              </a:rPr>
              <a:t>空间装饰设计        </a:t>
            </a:r>
            <a:r>
              <a:rPr lang="en-US" altLang="zh-CN" sz="1600" b="0" u="none">
                <a:latin typeface="黑体" panose="02010609060101010101" charset="-122"/>
                <a:ea typeface="黑体" panose="02010609060101010101" charset="-122"/>
                <a:cs typeface="Calibri" panose="020F0502020204030204" charset="0"/>
              </a:rPr>
              <a:t>D.</a:t>
            </a:r>
            <a:r>
              <a:rPr lang="zh-CN" altLang="en-US" sz="1600" b="0" u="none">
                <a:latin typeface="黑体" panose="02010609060101010101" charset="-122"/>
                <a:ea typeface="黑体" panose="02010609060101010101" charset="-122"/>
                <a:cs typeface="宋体" panose="02010600030101010101" pitchFamily="2" charset="-122"/>
              </a:rPr>
              <a:t>主题专列（樱花专列，爱情专列等）</a:t>
            </a:r>
            <a:endParaRPr lang="zh-CN" altLang="en-US" sz="1600" b="0" u="none">
              <a:latin typeface="黑体" panose="02010609060101010101" charset="-122"/>
              <a:ea typeface="黑体" panose="02010609060101010101" charset="-122"/>
              <a:cs typeface="宋体" panose="02010600030101010101" pitchFamily="2" charset="-122"/>
            </a:endParaRPr>
          </a:p>
          <a:p>
            <a:pPr marL="0" indent="0" algn="l"/>
            <a:r>
              <a:rPr lang="en-US" altLang="zh-CN" sz="1600">
                <a:latin typeface="黑体" panose="02010609060101010101" charset="-122"/>
                <a:ea typeface="黑体" panose="02010609060101010101" charset="-122"/>
                <a:cs typeface="宋体" panose="02010600030101010101" pitchFamily="2" charset="-122"/>
                <a:sym typeface="+mn-ea"/>
              </a:rPr>
              <a:t>7.</a:t>
            </a:r>
            <a:r>
              <a:rPr lang="zh-CN" altLang="en-US" sz="1600">
                <a:latin typeface="黑体" panose="02010609060101010101" charset="-122"/>
                <a:ea typeface="黑体" panose="02010609060101010101" charset="-122"/>
                <a:cs typeface="宋体" panose="02010600030101010101" pitchFamily="2" charset="-122"/>
                <a:sym typeface="+mn-ea"/>
              </a:rPr>
              <a:t>您希望在地铁站看到什么文化？</a:t>
            </a:r>
            <a:endParaRPr lang="zh-CN" altLang="en-US" sz="1600">
              <a:latin typeface="黑体" panose="02010609060101010101" charset="-122"/>
              <a:ea typeface="黑体" panose="02010609060101010101" charset="-122"/>
              <a:cs typeface="宋体" panose="02010600030101010101" pitchFamily="2" charset="-122"/>
              <a:sym typeface="+mn-ea"/>
            </a:endParaRPr>
          </a:p>
          <a:p>
            <a:pPr marL="0" indent="0" algn="l"/>
            <a:r>
              <a:rPr lang="en-US" altLang="zh-CN" sz="1600">
                <a:latin typeface="黑体" panose="02010609060101010101" charset="-122"/>
                <a:ea typeface="黑体" panose="02010609060101010101" charset="-122"/>
                <a:cs typeface="宋体" panose="02010600030101010101" pitchFamily="2" charset="-122"/>
                <a:sym typeface="+mn-ea"/>
              </a:rPr>
              <a:t>A.</a:t>
            </a:r>
            <a:r>
              <a:rPr lang="zh-CN" altLang="en-US" sz="1600">
                <a:latin typeface="黑体" panose="02010609060101010101" charset="-122"/>
                <a:ea typeface="黑体" panose="02010609060101010101" charset="-122"/>
                <a:cs typeface="宋体" panose="02010600030101010101" pitchFamily="2" charset="-122"/>
                <a:sym typeface="+mn-ea"/>
              </a:rPr>
              <a:t>公益文化（如公益广告宣传等）        </a:t>
            </a:r>
            <a:r>
              <a:rPr lang="en-US" altLang="zh-CN" sz="1600">
                <a:latin typeface="黑体" panose="02010609060101010101" charset="-122"/>
                <a:ea typeface="黑体" panose="02010609060101010101" charset="-122"/>
                <a:cs typeface="Calibri" panose="020F0502020204030204" charset="0"/>
                <a:sym typeface="+mn-ea"/>
              </a:rPr>
              <a:t>B.</a:t>
            </a:r>
            <a:r>
              <a:rPr lang="zh-CN" altLang="en-US" sz="1600">
                <a:latin typeface="黑体" panose="02010609060101010101" charset="-122"/>
                <a:ea typeface="黑体" panose="02010609060101010101" charset="-122"/>
                <a:cs typeface="宋体" panose="02010600030101010101" pitchFamily="2" charset="-122"/>
                <a:sym typeface="+mn-ea"/>
              </a:rPr>
              <a:t>国外文化（如国外景点等）</a:t>
            </a:r>
            <a:endParaRPr lang="zh-CN" altLang="en-US" sz="1600">
              <a:latin typeface="黑体" panose="02010609060101010101" charset="-122"/>
              <a:ea typeface="黑体" panose="02010609060101010101" charset="-122"/>
              <a:cs typeface="宋体" panose="02010600030101010101" pitchFamily="2" charset="-122"/>
              <a:sym typeface="+mn-ea"/>
            </a:endParaRPr>
          </a:p>
          <a:p>
            <a:pPr marL="0" indent="0" algn="l"/>
            <a:r>
              <a:rPr lang="en-US" altLang="zh-CN" sz="1600">
                <a:latin typeface="黑体" panose="02010609060101010101" charset="-122"/>
                <a:ea typeface="黑体" panose="02010609060101010101" charset="-122"/>
                <a:cs typeface="宋体" panose="02010600030101010101" pitchFamily="2" charset="-122"/>
                <a:sym typeface="+mn-ea"/>
              </a:rPr>
              <a:t>C.</a:t>
            </a:r>
            <a:r>
              <a:rPr lang="zh-CN" altLang="en-US" sz="1600">
                <a:latin typeface="黑体" panose="02010609060101010101" charset="-122"/>
                <a:ea typeface="黑体" panose="02010609060101010101" charset="-122"/>
                <a:cs typeface="宋体" panose="02010600030101010101" pitchFamily="2" charset="-122"/>
                <a:sym typeface="+mn-ea"/>
              </a:rPr>
              <a:t>景点文化（如旅游文化宣传等）        </a:t>
            </a:r>
            <a:r>
              <a:rPr lang="en-US" altLang="zh-CN" sz="1600">
                <a:latin typeface="黑体" panose="02010609060101010101" charset="-122"/>
                <a:ea typeface="黑体" panose="02010609060101010101" charset="-122"/>
                <a:cs typeface="Calibri" panose="020F0502020204030204" charset="0"/>
                <a:sym typeface="+mn-ea"/>
              </a:rPr>
              <a:t>D.</a:t>
            </a:r>
            <a:r>
              <a:rPr lang="zh-CN" altLang="en-US" sz="1600">
                <a:latin typeface="黑体" panose="02010609060101010101" charset="-122"/>
                <a:ea typeface="黑体" panose="02010609060101010101" charset="-122"/>
                <a:cs typeface="宋体" panose="02010600030101010101" pitchFamily="2" charset="-122"/>
                <a:sym typeface="+mn-ea"/>
              </a:rPr>
              <a:t>时尚文化（如潮流资讯等）</a:t>
            </a:r>
            <a:endParaRPr lang="zh-CN" altLang="en-US" sz="1600">
              <a:latin typeface="黑体" panose="02010609060101010101" charset="-122"/>
              <a:ea typeface="黑体" panose="02010609060101010101" charset="-122"/>
              <a:cs typeface="宋体" panose="02010600030101010101" pitchFamily="2" charset="-122"/>
              <a:sym typeface="+mn-ea"/>
            </a:endParaRPr>
          </a:p>
          <a:p>
            <a:pPr marL="0" indent="0" algn="l"/>
            <a:r>
              <a:rPr lang="en-US" altLang="zh-CN" sz="1600">
                <a:latin typeface="黑体" panose="02010609060101010101" charset="-122"/>
                <a:ea typeface="黑体" panose="02010609060101010101" charset="-122"/>
                <a:cs typeface="宋体" panose="02010600030101010101" pitchFamily="2" charset="-122"/>
                <a:sym typeface="+mn-ea"/>
              </a:rPr>
              <a:t>8.</a:t>
            </a:r>
            <a:r>
              <a:rPr lang="zh-CN" altLang="en-US" sz="1600">
                <a:latin typeface="黑体" panose="02010609060101010101" charset="-122"/>
                <a:ea typeface="黑体" panose="02010609060101010101" charset="-122"/>
                <a:cs typeface="宋体" panose="02010600030101010101" pitchFamily="2" charset="-122"/>
                <a:sym typeface="+mn-ea"/>
              </a:rPr>
              <a:t>您对河南最感兴趣的本土文化？</a:t>
            </a:r>
            <a:endParaRPr lang="zh-CN" altLang="en-US" sz="1600">
              <a:latin typeface="黑体" panose="02010609060101010101" charset="-122"/>
              <a:ea typeface="黑体" panose="02010609060101010101" charset="-122"/>
              <a:cs typeface="宋体" panose="02010600030101010101" pitchFamily="2" charset="-122"/>
              <a:sym typeface="+mn-ea"/>
            </a:endParaRPr>
          </a:p>
          <a:p>
            <a:pPr marL="0" indent="0" algn="l"/>
            <a:r>
              <a:rPr lang="en-US" altLang="zh-CN" sz="1600">
                <a:latin typeface="黑体" panose="02010609060101010101" charset="-122"/>
                <a:ea typeface="黑体" panose="02010609060101010101" charset="-122"/>
                <a:cs typeface="宋体" panose="02010600030101010101" pitchFamily="2" charset="-122"/>
                <a:sym typeface="+mn-ea"/>
              </a:rPr>
              <a:t>A.</a:t>
            </a:r>
            <a:r>
              <a:rPr lang="zh-CN" altLang="en-US" sz="1600">
                <a:latin typeface="黑体" panose="02010609060101010101" charset="-122"/>
                <a:ea typeface="黑体" panose="02010609060101010101" charset="-122"/>
                <a:cs typeface="宋体" panose="02010600030101010101" pitchFamily="2" charset="-122"/>
                <a:sym typeface="+mn-ea"/>
              </a:rPr>
              <a:t>饮食文化（如羊肉烩面</a:t>
            </a:r>
            <a:r>
              <a:rPr lang="en-US" altLang="zh-CN" sz="1600">
                <a:latin typeface="黑体" panose="02010609060101010101" charset="-122"/>
                <a:ea typeface="黑体" panose="02010609060101010101" charset="-122"/>
                <a:cs typeface="Calibri" panose="020F0502020204030204" charset="0"/>
                <a:sym typeface="+mn-ea"/>
              </a:rPr>
              <a:t>,</a:t>
            </a:r>
            <a:r>
              <a:rPr lang="zh-CN" altLang="en-US" sz="1600">
                <a:latin typeface="黑体" panose="02010609060101010101" charset="-122"/>
                <a:ea typeface="黑体" panose="02010609060101010101" charset="-122"/>
                <a:cs typeface="宋体" panose="02010600030101010101" pitchFamily="2" charset="-122"/>
                <a:sym typeface="+mn-ea"/>
              </a:rPr>
              <a:t>胡辣汤等）     </a:t>
            </a:r>
            <a:r>
              <a:rPr lang="en-US" altLang="zh-CN" sz="1600">
                <a:latin typeface="黑体" panose="02010609060101010101" charset="-122"/>
                <a:ea typeface="黑体" panose="02010609060101010101" charset="-122"/>
                <a:cs typeface="Calibri" panose="020F0502020204030204" charset="0"/>
                <a:sym typeface="+mn-ea"/>
              </a:rPr>
              <a:t>B.</a:t>
            </a:r>
            <a:r>
              <a:rPr lang="zh-CN" altLang="en-US" sz="1600">
                <a:latin typeface="黑体" panose="02010609060101010101" charset="-122"/>
                <a:ea typeface="黑体" panose="02010609060101010101" charset="-122"/>
                <a:cs typeface="宋体" panose="02010600030101010101" pitchFamily="2" charset="-122"/>
                <a:sym typeface="+mn-ea"/>
              </a:rPr>
              <a:t>景点文化（如少林寺</a:t>
            </a:r>
            <a:r>
              <a:rPr lang="en-US" altLang="zh-CN" sz="1600">
                <a:latin typeface="黑体" panose="02010609060101010101" charset="-122"/>
                <a:ea typeface="黑体" panose="02010609060101010101" charset="-122"/>
                <a:cs typeface="Calibri" panose="020F0502020204030204" charset="0"/>
                <a:sym typeface="+mn-ea"/>
              </a:rPr>
              <a:t>,</a:t>
            </a:r>
            <a:r>
              <a:rPr lang="zh-CN" altLang="en-US" sz="1600">
                <a:latin typeface="黑体" panose="02010609060101010101" charset="-122"/>
                <a:ea typeface="黑体" panose="02010609060101010101" charset="-122"/>
                <a:cs typeface="宋体" panose="02010600030101010101" pitchFamily="2" charset="-122"/>
                <a:sym typeface="+mn-ea"/>
              </a:rPr>
              <a:t>嵩山等）       </a:t>
            </a:r>
            <a:r>
              <a:rPr lang="en-US" altLang="zh-CN" sz="1600">
                <a:latin typeface="黑体" panose="02010609060101010101" charset="-122"/>
                <a:ea typeface="黑体" panose="02010609060101010101" charset="-122"/>
                <a:cs typeface="Calibri" panose="020F0502020204030204" charset="0"/>
                <a:sym typeface="+mn-ea"/>
              </a:rPr>
              <a:t>C.</a:t>
            </a:r>
            <a:r>
              <a:rPr lang="zh-CN" altLang="en-US" sz="1600">
                <a:latin typeface="黑体" panose="02010609060101010101" charset="-122"/>
                <a:ea typeface="黑体" panose="02010609060101010101" charset="-122"/>
                <a:cs typeface="宋体" panose="02010600030101010101" pitchFamily="2" charset="-122"/>
                <a:sym typeface="+mn-ea"/>
              </a:rPr>
              <a:t>人文文化 （如豫剧</a:t>
            </a:r>
            <a:r>
              <a:rPr lang="en-US" altLang="zh-CN" sz="1600">
                <a:latin typeface="黑体" panose="02010609060101010101" charset="-122"/>
                <a:ea typeface="黑体" panose="02010609060101010101" charset="-122"/>
                <a:cs typeface="Calibri" panose="020F0502020204030204" charset="0"/>
                <a:sym typeface="+mn-ea"/>
              </a:rPr>
              <a:t>,</a:t>
            </a:r>
            <a:r>
              <a:rPr lang="zh-CN" altLang="en-US" sz="1600">
                <a:latin typeface="黑体" panose="02010609060101010101" charset="-122"/>
                <a:ea typeface="黑体" panose="02010609060101010101" charset="-122"/>
                <a:cs typeface="宋体" panose="02010600030101010101" pitchFamily="2" charset="-122"/>
                <a:sym typeface="+mn-ea"/>
              </a:rPr>
              <a:t>木板年画等）</a:t>
            </a:r>
            <a:endParaRPr lang="zh-CN" altLang="en-US" sz="1600">
              <a:latin typeface="黑体" panose="02010609060101010101" charset="-122"/>
              <a:ea typeface="黑体" panose="02010609060101010101" charset="-122"/>
              <a:cs typeface="宋体" panose="02010600030101010101" pitchFamily="2" charset="-122"/>
              <a:sym typeface="+mn-ea"/>
            </a:endParaRPr>
          </a:p>
          <a:p>
            <a:pPr marL="0" indent="0" algn="l"/>
            <a:r>
              <a:rPr lang="en-US" altLang="zh-CN" sz="1600">
                <a:latin typeface="黑体" panose="02010609060101010101" charset="-122"/>
                <a:ea typeface="黑体" panose="02010609060101010101" charset="-122"/>
                <a:cs typeface="宋体" panose="02010600030101010101" pitchFamily="2" charset="-122"/>
                <a:sym typeface="+mn-ea"/>
              </a:rPr>
              <a:t>9.</a:t>
            </a:r>
            <a:r>
              <a:rPr lang="zh-CN" altLang="en-US" sz="1600">
                <a:latin typeface="黑体" panose="02010609060101010101" charset="-122"/>
                <a:ea typeface="黑体" panose="02010609060101010101" charset="-122"/>
                <a:cs typeface="宋体" panose="02010600030101010101" pitchFamily="2" charset="-122"/>
                <a:sym typeface="+mn-ea"/>
              </a:rPr>
              <a:t>郑州地铁文化对城市发展的影响？</a:t>
            </a:r>
            <a:endParaRPr lang="zh-CN" altLang="en-US" sz="1600">
              <a:latin typeface="黑体" panose="02010609060101010101" charset="-122"/>
              <a:ea typeface="黑体" panose="02010609060101010101" charset="-122"/>
              <a:cs typeface="宋体" panose="02010600030101010101" pitchFamily="2" charset="-122"/>
              <a:sym typeface="+mn-ea"/>
            </a:endParaRPr>
          </a:p>
          <a:p>
            <a:pPr marL="0" indent="0" algn="l"/>
            <a:r>
              <a:rPr lang="en-US" altLang="zh-CN" sz="1600">
                <a:latin typeface="黑体" panose="02010609060101010101" charset="-122"/>
                <a:ea typeface="黑体" panose="02010609060101010101" charset="-122"/>
                <a:cs typeface="宋体" panose="02010600030101010101" pitchFamily="2" charset="-122"/>
                <a:sym typeface="+mn-ea"/>
              </a:rPr>
              <a:t>A.</a:t>
            </a:r>
            <a:r>
              <a:rPr lang="zh-CN" altLang="en-US" sz="1600">
                <a:latin typeface="黑体" panose="02010609060101010101" charset="-122"/>
                <a:ea typeface="黑体" panose="02010609060101010101" charset="-122"/>
                <a:cs typeface="宋体" panose="02010600030101010101" pitchFamily="2" charset="-122"/>
                <a:sym typeface="+mn-ea"/>
              </a:rPr>
              <a:t>提高城市本土文化的知名度    同意（  ） 不同意（  ） </a:t>
            </a:r>
            <a:endParaRPr lang="zh-CN" altLang="en-US" sz="1600">
              <a:latin typeface="黑体" panose="02010609060101010101" charset="-122"/>
              <a:ea typeface="黑体" panose="02010609060101010101" charset="-122"/>
              <a:cs typeface="宋体" panose="02010600030101010101" pitchFamily="2" charset="-122"/>
              <a:sym typeface="+mn-ea"/>
            </a:endParaRPr>
          </a:p>
          <a:p>
            <a:pPr marL="0" indent="0" algn="l"/>
            <a:r>
              <a:rPr lang="en-US" altLang="zh-CN" sz="1600">
                <a:latin typeface="黑体" panose="02010609060101010101" charset="-122"/>
                <a:ea typeface="黑体" panose="02010609060101010101" charset="-122"/>
                <a:cs typeface="宋体" panose="02010600030101010101" pitchFamily="2" charset="-122"/>
                <a:sym typeface="+mn-ea"/>
              </a:rPr>
              <a:t>B.</a:t>
            </a:r>
            <a:r>
              <a:rPr lang="zh-CN" altLang="en-US" sz="1600">
                <a:latin typeface="黑体" panose="02010609060101010101" charset="-122"/>
                <a:ea typeface="黑体" panose="02010609060101010101" charset="-122"/>
                <a:cs typeface="宋体" panose="02010600030101010101" pitchFamily="2" charset="-122"/>
                <a:sym typeface="+mn-ea"/>
              </a:rPr>
              <a:t>增强城市核心                同意（  ） 不同意（  ）  </a:t>
            </a:r>
            <a:endParaRPr lang="zh-CN" altLang="en-US" sz="1600">
              <a:latin typeface="黑体" panose="02010609060101010101" charset="-122"/>
              <a:ea typeface="黑体" panose="02010609060101010101" charset="-122"/>
              <a:cs typeface="宋体" panose="02010600030101010101" pitchFamily="2" charset="-122"/>
              <a:sym typeface="+mn-ea"/>
            </a:endParaRPr>
          </a:p>
          <a:p>
            <a:pPr marL="0" indent="0" algn="l"/>
            <a:r>
              <a:rPr lang="en-US" altLang="zh-CN" sz="1600">
                <a:latin typeface="黑体" panose="02010609060101010101" charset="-122"/>
                <a:ea typeface="黑体" panose="02010609060101010101" charset="-122"/>
                <a:cs typeface="宋体" panose="02010600030101010101" pitchFamily="2" charset="-122"/>
                <a:sym typeface="+mn-ea"/>
              </a:rPr>
              <a:t>C.</a:t>
            </a:r>
            <a:r>
              <a:rPr lang="zh-CN" altLang="en-US" sz="1600">
                <a:latin typeface="黑体" panose="02010609060101010101" charset="-122"/>
                <a:ea typeface="黑体" panose="02010609060101010101" charset="-122"/>
                <a:cs typeface="宋体" panose="02010600030101010101" pitchFamily="2" charset="-122"/>
                <a:sym typeface="+mn-ea"/>
              </a:rPr>
              <a:t>促进经济的发展              同意（  ） 不同意（  ） </a:t>
            </a:r>
            <a:endParaRPr lang="zh-CN" altLang="en-US" sz="1600">
              <a:latin typeface="黑体" panose="02010609060101010101" charset="-122"/>
              <a:ea typeface="黑体" panose="02010609060101010101" charset="-122"/>
              <a:cs typeface="宋体" panose="02010600030101010101" pitchFamily="2" charset="-122"/>
              <a:sym typeface="+mn-ea"/>
            </a:endParaRPr>
          </a:p>
          <a:p>
            <a:pPr marL="0" indent="0" algn="l"/>
            <a:r>
              <a:rPr lang="en-US" altLang="zh-CN" sz="1600">
                <a:latin typeface="黑体" panose="02010609060101010101" charset="-122"/>
                <a:ea typeface="黑体" panose="02010609060101010101" charset="-122"/>
                <a:cs typeface="宋体" panose="02010600030101010101" pitchFamily="2" charset="-122"/>
                <a:sym typeface="+mn-ea"/>
              </a:rPr>
              <a:t>D.</a:t>
            </a:r>
            <a:r>
              <a:rPr lang="zh-CN" altLang="en-US" sz="1600">
                <a:latin typeface="黑体" panose="02010609060101010101" charset="-122"/>
                <a:ea typeface="黑体" panose="02010609060101010101" charset="-122"/>
                <a:cs typeface="宋体" panose="02010600030101010101" pitchFamily="2" charset="-122"/>
                <a:sym typeface="+mn-ea"/>
              </a:rPr>
              <a:t>提升城市的魅力              同意（  ） 不同意（  ） </a:t>
            </a:r>
            <a:endParaRPr lang="zh-CN" altLang="en-US" sz="1600">
              <a:latin typeface="黑体" panose="02010609060101010101" charset="-122"/>
              <a:ea typeface="黑体" panose="02010609060101010101" charset="-122"/>
              <a:cs typeface="宋体" panose="02010600030101010101" pitchFamily="2" charset="-122"/>
              <a:sym typeface="+mn-ea"/>
            </a:endParaRPr>
          </a:p>
          <a:p>
            <a:pPr marL="0" indent="0" algn="l"/>
            <a:r>
              <a:rPr lang="en-US" altLang="zh-CN" sz="1600">
                <a:latin typeface="黑体" panose="02010609060101010101" charset="-122"/>
                <a:ea typeface="黑体" panose="02010609060101010101" charset="-122"/>
                <a:cs typeface="宋体" panose="02010600030101010101" pitchFamily="2" charset="-122"/>
                <a:sym typeface="+mn-ea"/>
              </a:rPr>
              <a:t>10.</a:t>
            </a:r>
            <a:r>
              <a:rPr lang="zh-CN" altLang="en-US" sz="1600">
                <a:latin typeface="黑体" panose="02010609060101010101" charset="-122"/>
                <a:ea typeface="黑体" panose="02010609060101010101" charset="-122"/>
                <a:cs typeface="宋体" panose="02010600030101010101" pitchFamily="2" charset="-122"/>
                <a:sym typeface="+mn-ea"/>
              </a:rPr>
              <a:t>您对郑州地铁文化建设满意吗？</a:t>
            </a:r>
            <a:endParaRPr lang="zh-CN" altLang="en-US" sz="1600">
              <a:latin typeface="黑体" panose="02010609060101010101" charset="-122"/>
              <a:ea typeface="黑体" panose="02010609060101010101" charset="-122"/>
              <a:cs typeface="宋体" panose="02010600030101010101" pitchFamily="2" charset="-122"/>
              <a:sym typeface="+mn-ea"/>
            </a:endParaRPr>
          </a:p>
          <a:p>
            <a:pPr marL="0" indent="0" algn="l"/>
            <a:r>
              <a:rPr lang="en-US" altLang="zh-CN" sz="1600">
                <a:latin typeface="黑体" panose="02010609060101010101" charset="-122"/>
                <a:ea typeface="黑体" panose="02010609060101010101" charset="-122"/>
                <a:cs typeface="宋体" panose="02010600030101010101" pitchFamily="2" charset="-122"/>
                <a:sym typeface="+mn-ea"/>
              </a:rPr>
              <a:t>A.</a:t>
            </a:r>
            <a:r>
              <a:rPr lang="zh-CN" altLang="en-US" sz="1600">
                <a:latin typeface="黑体" panose="02010609060101010101" charset="-122"/>
                <a:ea typeface="黑体" panose="02010609060101010101" charset="-122"/>
                <a:cs typeface="宋体" panose="02010600030101010101" pitchFamily="2" charset="-122"/>
                <a:sym typeface="+mn-ea"/>
              </a:rPr>
              <a:t>非常满意     </a:t>
            </a:r>
            <a:r>
              <a:rPr lang="en-US" altLang="zh-CN" sz="1600">
                <a:latin typeface="黑体" panose="02010609060101010101" charset="-122"/>
                <a:ea typeface="黑体" panose="02010609060101010101" charset="-122"/>
                <a:cs typeface="Calibri" panose="020F0502020204030204" charset="0"/>
                <a:sym typeface="+mn-ea"/>
              </a:rPr>
              <a:t>B.</a:t>
            </a:r>
            <a:r>
              <a:rPr lang="zh-CN" altLang="en-US" sz="1600">
                <a:latin typeface="黑体" panose="02010609060101010101" charset="-122"/>
                <a:ea typeface="黑体" panose="02010609060101010101" charset="-122"/>
                <a:cs typeface="宋体" panose="02010600030101010101" pitchFamily="2" charset="-122"/>
                <a:sym typeface="+mn-ea"/>
              </a:rPr>
              <a:t>基本满意      </a:t>
            </a:r>
            <a:r>
              <a:rPr lang="en-US" altLang="zh-CN" sz="1600">
                <a:latin typeface="黑体" panose="02010609060101010101" charset="-122"/>
                <a:ea typeface="黑体" panose="02010609060101010101" charset="-122"/>
                <a:cs typeface="Calibri" panose="020F0502020204030204" charset="0"/>
                <a:sym typeface="+mn-ea"/>
              </a:rPr>
              <a:t>C.</a:t>
            </a:r>
            <a:r>
              <a:rPr lang="zh-CN" altLang="en-US" sz="1600">
                <a:latin typeface="黑体" panose="02010609060101010101" charset="-122"/>
                <a:ea typeface="黑体" panose="02010609060101010101" charset="-122"/>
                <a:cs typeface="宋体" panose="02010600030101010101" pitchFamily="2" charset="-122"/>
                <a:sym typeface="+mn-ea"/>
              </a:rPr>
              <a:t>不满意</a:t>
            </a:r>
            <a:endParaRPr lang="zh-CN" altLang="en-US" sz="1600" b="0" u="none">
              <a:latin typeface="黑体" panose="02010609060101010101" charset="-122"/>
              <a:ea typeface="黑体" panose="02010609060101010101" charset="-122"/>
              <a:cs typeface="宋体" panose="02010600030101010101" pitchFamily="2" charset="-122"/>
              <a:sym typeface="+mn-ea"/>
            </a:endParaRPr>
          </a:p>
          <a:p>
            <a:pPr marL="0" indent="0" algn="l"/>
            <a:endParaRPr lang="zh-CN" altLang="en-US" sz="1600" b="0" u="none">
              <a:latin typeface="黑体" panose="02010609060101010101" charset="-122"/>
              <a:ea typeface="黑体" panose="02010609060101010101" charset="-122"/>
              <a:cs typeface="宋体" panose="02010600030101010101" pitchFamily="2" charset="-122"/>
            </a:endParaRPr>
          </a:p>
        </p:txBody>
      </p:sp>
      <p:sp>
        <p:nvSpPr>
          <p:cNvPr id="2" name="文本框 1"/>
          <p:cNvSpPr txBox="1"/>
          <p:nvPr/>
        </p:nvSpPr>
        <p:spPr>
          <a:xfrm>
            <a:off x="6177280" y="-1306195"/>
            <a:ext cx="3533775" cy="9838690"/>
          </a:xfrm>
          <a:prstGeom prst="rect">
            <a:avLst/>
          </a:prstGeom>
          <a:noFill/>
        </p:spPr>
        <p:txBody>
          <a:bodyPr wrap="square" rtlCol="0">
            <a:spAutoFit/>
            <a:scene3d>
              <a:camera prst="orthographicFront"/>
              <a:lightRig rig="threePt" dir="t"/>
            </a:scene3d>
          </a:bodyPr>
          <a:p>
            <a:r>
              <a:rPr lang="zh-CN" altLang="en-US" sz="59500">
                <a:ln w="12700">
                  <a:solidFill>
                    <a:schemeClr val="accent1">
                      <a:lumMod val="75000"/>
                    </a:schemeClr>
                  </a:solidFill>
                  <a:prstDash val="solid"/>
                </a:ln>
                <a:solidFill>
                  <a:schemeClr val="accent2"/>
                </a:solidFill>
                <a:effectLst>
                  <a:outerShdw dist="38100" dir="2640000" algn="bl" rotWithShape="0">
                    <a:schemeClr val="tx2">
                      <a:lumMod val="75000"/>
                    </a:schemeClr>
                  </a:outerShdw>
                </a:effectLst>
                <a:latin typeface="Yu Gothic UI Semibold" charset="0"/>
                <a:ea typeface="Yu Gothic UI Semibold" charset="0"/>
              </a:rPr>
              <a:t>？</a:t>
            </a:r>
            <a:endParaRPr lang="zh-CN" altLang="en-US" sz="59500">
              <a:ln w="12700">
                <a:solidFill>
                  <a:schemeClr val="accent1">
                    <a:lumMod val="75000"/>
                  </a:schemeClr>
                </a:solidFill>
                <a:prstDash val="solid"/>
              </a:ln>
              <a:solidFill>
                <a:schemeClr val="accent2"/>
              </a:solidFill>
              <a:effectLst>
                <a:outerShdw dist="38100" dir="2640000" algn="bl" rotWithShape="0">
                  <a:schemeClr val="tx2">
                    <a:lumMod val="75000"/>
                  </a:schemeClr>
                </a:outerShdw>
              </a:effectLst>
              <a:latin typeface="Yu Gothic UI Semibold" charset="0"/>
              <a:ea typeface="Yu Gothic UI Semibold" charset="0"/>
            </a:endParaRPr>
          </a:p>
        </p:txBody>
      </p:sp>
      <p:sp>
        <p:nvSpPr>
          <p:cNvPr id="3" name="矩形 2"/>
          <p:cNvSpPr/>
          <p:nvPr/>
        </p:nvSpPr>
        <p:spPr>
          <a:xfrm>
            <a:off x="5941060" y="2940685"/>
            <a:ext cx="309880" cy="975995"/>
          </a:xfrm>
          <a:prstGeom prst="rect">
            <a:avLst/>
          </a:prstGeom>
          <a:noFill/>
          <a:ln>
            <a:noFill/>
          </a:ln>
        </p:spPr>
        <p:txBody>
          <a:bodyPr wrap="none" rtlCol="0" anchor="t">
            <a:spAutoFit/>
          </a:bodyPr>
          <a:p>
            <a:pPr algn="ctr"/>
            <a:endParaRPr lang="zh-CN" altLang="en-US" sz="54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Yu Gothic UI Semibold" charset="0"/>
              <a:ea typeface="Yu Gothic UI Semibold"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79B6B1"/>
        </a:solidFill>
        <a:effectLst/>
      </p:bgPr>
    </p:bg>
    <p:spTree>
      <p:nvGrpSpPr>
        <p:cNvPr id="1" name=""/>
        <p:cNvGrpSpPr/>
        <p:nvPr/>
      </p:nvGrpSpPr>
      <p:grpSpPr/>
      <p:pic>
        <p:nvPicPr>
          <p:cNvPr id="10" name="图片 9" descr="557431fb7c150_104"/>
          <p:cNvPicPr>
            <a:picLocks noChangeAspect="1"/>
          </p:cNvPicPr>
          <p:nvPr/>
        </p:nvPicPr>
        <p:blipFill>
          <a:blip r:embed="rId1"/>
          <a:srcRect l="9516" t="12124" r="7488" b="749"/>
          <a:stretch>
            <a:fillRect/>
          </a:stretch>
        </p:blipFill>
        <p:spPr>
          <a:xfrm>
            <a:off x="3432175" y="1026160"/>
            <a:ext cx="5327650" cy="5831840"/>
          </a:xfrm>
          <a:prstGeom prst="rect">
            <a:avLst/>
          </a:prstGeom>
        </p:spPr>
      </p:pic>
      <p:cxnSp>
        <p:nvCxnSpPr>
          <p:cNvPr id="18" name="直接箭头连接符 17"/>
          <p:cNvCxnSpPr/>
          <p:nvPr/>
        </p:nvCxnSpPr>
        <p:spPr>
          <a:xfrm flipV="1">
            <a:off x="7332345" y="488315"/>
            <a:ext cx="1623060" cy="1381760"/>
          </a:xfrm>
          <a:prstGeom prst="straightConnector1">
            <a:avLst/>
          </a:prstGeom>
          <a:ln w="38100" cmpd="sng">
            <a:solidFill>
              <a:schemeClr val="bg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flipV="1">
            <a:off x="3596005" y="447675"/>
            <a:ext cx="1282065" cy="1372235"/>
          </a:xfrm>
          <a:prstGeom prst="straightConnector1">
            <a:avLst/>
          </a:prstGeom>
          <a:ln w="38100" cmpd="sng">
            <a:solidFill>
              <a:schemeClr val="bg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a:off x="3275330" y="4064000"/>
            <a:ext cx="1472565" cy="1272540"/>
          </a:xfrm>
          <a:prstGeom prst="straightConnector1">
            <a:avLst/>
          </a:prstGeom>
          <a:ln w="38100" cmpd="sng">
            <a:solidFill>
              <a:schemeClr val="bg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7350760" y="4067810"/>
            <a:ext cx="1564005" cy="1421130"/>
          </a:xfrm>
          <a:prstGeom prst="straightConnector1">
            <a:avLst/>
          </a:prstGeom>
          <a:ln w="38100" cmpd="sng">
            <a:solidFill>
              <a:schemeClr val="bg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rot="19260000">
            <a:off x="7265035" y="1153160"/>
            <a:ext cx="2254250" cy="457200"/>
          </a:xfrm>
          <a:prstGeom prst="rect">
            <a:avLst/>
          </a:prstGeom>
          <a:noFill/>
        </p:spPr>
        <p:txBody>
          <a:bodyPr wrap="square" rtlCol="0">
            <a:spAutoFit/>
          </a:bodyPr>
          <a:p>
            <a:r>
              <a:rPr lang="zh-CN" altLang="en-US" sz="2400" b="1">
                <a:solidFill>
                  <a:schemeClr val="bg1"/>
                </a:solidFill>
                <a:latin typeface="黑体" panose="02010609060101010101" charset="-122"/>
                <a:ea typeface="黑体" panose="02010609060101010101" charset="-122"/>
              </a:rPr>
              <a:t>站内文化墙</a:t>
            </a:r>
            <a:endParaRPr lang="zh-CN" altLang="en-US" sz="2400" b="1">
              <a:solidFill>
                <a:schemeClr val="bg1"/>
              </a:solidFill>
              <a:latin typeface="黑体" panose="02010609060101010101" charset="-122"/>
              <a:ea typeface="黑体" panose="02010609060101010101" charset="-122"/>
            </a:endParaRPr>
          </a:p>
        </p:txBody>
      </p:sp>
      <p:sp>
        <p:nvSpPr>
          <p:cNvPr id="23" name="椭圆 22"/>
          <p:cNvSpPr/>
          <p:nvPr/>
        </p:nvSpPr>
        <p:spPr>
          <a:xfrm>
            <a:off x="7103745" y="1862455"/>
            <a:ext cx="210185" cy="21018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椭圆 23"/>
          <p:cNvSpPr/>
          <p:nvPr/>
        </p:nvSpPr>
        <p:spPr>
          <a:xfrm>
            <a:off x="7098030" y="3834765"/>
            <a:ext cx="210185" cy="21018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椭圆 24"/>
          <p:cNvSpPr/>
          <p:nvPr/>
        </p:nvSpPr>
        <p:spPr>
          <a:xfrm>
            <a:off x="4896485" y="1849120"/>
            <a:ext cx="210185" cy="21018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椭圆 25"/>
          <p:cNvSpPr/>
          <p:nvPr/>
        </p:nvSpPr>
        <p:spPr>
          <a:xfrm>
            <a:off x="4807585" y="3843020"/>
            <a:ext cx="210185" cy="21018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文本框 29"/>
          <p:cNvSpPr txBox="1"/>
          <p:nvPr/>
        </p:nvSpPr>
        <p:spPr>
          <a:xfrm rot="2760000">
            <a:off x="3401695" y="1203960"/>
            <a:ext cx="2985135" cy="457200"/>
          </a:xfrm>
          <a:prstGeom prst="rect">
            <a:avLst/>
          </a:prstGeom>
          <a:noFill/>
        </p:spPr>
        <p:txBody>
          <a:bodyPr wrap="square" rtlCol="0">
            <a:spAutoFit/>
          </a:bodyPr>
          <a:p>
            <a:r>
              <a:rPr lang="zh-CN" altLang="en-US" sz="2400" b="1">
                <a:solidFill>
                  <a:schemeClr val="bg1"/>
                </a:solidFill>
                <a:latin typeface="黑体" panose="02010609060101010101" charset="-122"/>
                <a:ea typeface="黑体" panose="02010609060101010101" charset="-122"/>
              </a:rPr>
              <a:t>自身文化设计</a:t>
            </a:r>
            <a:endParaRPr lang="zh-CN" altLang="en-US" sz="2400" b="1">
              <a:solidFill>
                <a:schemeClr val="bg1"/>
              </a:solidFill>
              <a:latin typeface="黑体" panose="02010609060101010101" charset="-122"/>
              <a:ea typeface="黑体" panose="02010609060101010101" charset="-122"/>
            </a:endParaRPr>
          </a:p>
        </p:txBody>
      </p:sp>
      <p:sp>
        <p:nvSpPr>
          <p:cNvPr id="31" name="文本框 30"/>
          <p:cNvSpPr txBox="1"/>
          <p:nvPr/>
        </p:nvSpPr>
        <p:spPr>
          <a:xfrm rot="2520000">
            <a:off x="6724650" y="5391150"/>
            <a:ext cx="3846830" cy="457200"/>
          </a:xfrm>
          <a:prstGeom prst="rect">
            <a:avLst/>
          </a:prstGeom>
          <a:noFill/>
        </p:spPr>
        <p:txBody>
          <a:bodyPr wrap="square" rtlCol="0">
            <a:spAutoFit/>
          </a:bodyPr>
          <a:p>
            <a:r>
              <a:rPr lang="zh-CN" altLang="en-US" sz="2400" b="1">
                <a:solidFill>
                  <a:schemeClr val="bg1"/>
                </a:solidFill>
                <a:latin typeface="黑体" panose="02010609060101010101" charset="-122"/>
                <a:ea typeface="黑体" panose="02010609060101010101" charset="-122"/>
              </a:rPr>
              <a:t>主题专列</a:t>
            </a:r>
            <a:endParaRPr lang="zh-CN" altLang="en-US" sz="2400" b="1">
              <a:solidFill>
                <a:schemeClr val="bg1"/>
              </a:solidFill>
              <a:latin typeface="黑体" panose="02010609060101010101" charset="-122"/>
              <a:ea typeface="黑体" panose="02010609060101010101" charset="-122"/>
            </a:endParaRPr>
          </a:p>
        </p:txBody>
      </p:sp>
      <p:sp>
        <p:nvSpPr>
          <p:cNvPr id="32" name="文本框 31"/>
          <p:cNvSpPr txBox="1"/>
          <p:nvPr/>
        </p:nvSpPr>
        <p:spPr>
          <a:xfrm rot="19200000">
            <a:off x="2894965" y="3858895"/>
            <a:ext cx="2915285" cy="457200"/>
          </a:xfrm>
          <a:prstGeom prst="rect">
            <a:avLst/>
          </a:prstGeom>
          <a:noFill/>
        </p:spPr>
        <p:txBody>
          <a:bodyPr wrap="square" rtlCol="0">
            <a:spAutoFit/>
          </a:bodyPr>
          <a:p>
            <a:r>
              <a:rPr lang="zh-CN" altLang="en-US" sz="2400" b="1">
                <a:solidFill>
                  <a:schemeClr val="bg1"/>
                </a:solidFill>
                <a:latin typeface="黑体" panose="02010609060101010101" charset="-122"/>
                <a:ea typeface="黑体" panose="02010609060101010101" charset="-122"/>
              </a:rPr>
              <a:t>空间装饰设计</a:t>
            </a:r>
            <a:endParaRPr lang="zh-CN" altLang="en-US" sz="2400" b="1">
              <a:solidFill>
                <a:schemeClr val="bg1"/>
              </a:solidFill>
              <a:latin typeface="黑体" panose="02010609060101010101" charset="-122"/>
              <a:ea typeface="黑体" panose="02010609060101010101"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4" name="矩形 3"/>
          <p:cNvSpPr/>
          <p:nvPr/>
        </p:nvSpPr>
        <p:spPr>
          <a:xfrm>
            <a:off x="-9525" y="0"/>
            <a:ext cx="1261745" cy="68580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等腰三角形 4"/>
          <p:cNvSpPr/>
          <p:nvPr/>
        </p:nvSpPr>
        <p:spPr>
          <a:xfrm rot="5400000">
            <a:off x="1077595" y="3130550"/>
            <a:ext cx="410210" cy="375285"/>
          </a:xfrm>
          <a:prstGeom prst="triangl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262890" y="1931035"/>
            <a:ext cx="718820" cy="3906520"/>
          </a:xfrm>
          <a:prstGeom prst="rect">
            <a:avLst/>
          </a:prstGeom>
          <a:noFill/>
        </p:spPr>
        <p:txBody>
          <a:bodyPr vert="eaVert" wrap="square" rtlCol="0">
            <a:spAutoFit/>
          </a:bodyPr>
          <a:p>
            <a:pPr>
              <a:lnSpc>
                <a:spcPct val="110000"/>
              </a:lnSpc>
            </a:pPr>
            <a:r>
              <a:rPr lang="zh-CN" altLang="en-US" sz="3200" b="1">
                <a:solidFill>
                  <a:schemeClr val="bg1"/>
                </a:solidFill>
                <a:latin typeface="黑体" panose="02010609060101010101" charset="-122"/>
                <a:ea typeface="黑体" panose="02010609060101010101" charset="-122"/>
              </a:rPr>
              <a:t>自身文化设计</a:t>
            </a:r>
            <a:endParaRPr lang="zh-CN" altLang="en-US" sz="3200" b="1">
              <a:solidFill>
                <a:schemeClr val="bg1"/>
              </a:solidFill>
              <a:latin typeface="黑体" panose="02010609060101010101" charset="-122"/>
              <a:ea typeface="黑体" panose="02010609060101010101" charset="-122"/>
            </a:endParaRPr>
          </a:p>
        </p:txBody>
      </p:sp>
      <p:pic>
        <p:nvPicPr>
          <p:cNvPr id="9" name="图片 8" descr="ea78a4fad67f4b388855896d09195c23_metal"/>
          <p:cNvPicPr>
            <a:picLocks noChangeAspect="1"/>
          </p:cNvPicPr>
          <p:nvPr/>
        </p:nvPicPr>
        <p:blipFill>
          <a:blip r:embed="rId1"/>
          <a:stretch>
            <a:fillRect/>
          </a:stretch>
        </p:blipFill>
        <p:spPr>
          <a:xfrm>
            <a:off x="1530985" y="1283970"/>
            <a:ext cx="4858385" cy="4093210"/>
          </a:xfrm>
          <a:prstGeom prst="rect">
            <a:avLst/>
          </a:prstGeom>
        </p:spPr>
      </p:pic>
      <p:sp>
        <p:nvSpPr>
          <p:cNvPr id="2" name="文本框 1"/>
          <p:cNvSpPr txBox="1"/>
          <p:nvPr/>
        </p:nvSpPr>
        <p:spPr>
          <a:xfrm>
            <a:off x="6428740" y="1257300"/>
            <a:ext cx="4969510" cy="3934460"/>
          </a:xfrm>
          <a:prstGeom prst="rect">
            <a:avLst/>
          </a:prstGeom>
          <a:noFill/>
        </p:spPr>
        <p:txBody>
          <a:bodyPr wrap="square" rtlCol="0" anchor="t">
            <a:spAutoFit/>
          </a:bodyPr>
          <a:p>
            <a:pPr algn="just" fontAlgn="auto"/>
            <a:r>
              <a:rPr lang="en-US" altLang="zh-CN"/>
              <a:t>   </a:t>
            </a:r>
            <a:r>
              <a:rPr lang="en-US" altLang="zh-CN">
                <a:latin typeface="黑体" panose="02010609060101010101" charset="-122"/>
                <a:ea typeface="黑体" panose="02010609060101010101" charset="-122"/>
              </a:rPr>
              <a:t>  </a:t>
            </a:r>
            <a:r>
              <a:rPr lang="zh-CN" altLang="en-US">
                <a:latin typeface="黑体" panose="02010609060101010101" charset="-122"/>
                <a:ea typeface="黑体" panose="02010609060101010101" charset="-122"/>
              </a:rPr>
              <a:t>郑州地铁标志的设计者是北京多样达品牌设计有限公司首席设计顾问肖红先生，该标志以“中国”、“中州”、“中原”的“中”字为主体形象，喻示郑州从古至今都是华夏的“天  之中”、“地之中”。  以装饰的艺术手法将“中”字进行变形，使其在形态上颇似四通八达、往复运行的轨道。“中”标志左右两侧蕴含着以现代艺术手法表现的殷商青铜器饕餮纹元素，既有现代轨道交通行业特性，又包含了中国之“中”的中原、中原之“中”的郑州有着悠久而灿烂的历史文化。并且以金黄色为母亲河黄河的代表色，也寓意黄河文明，寓意着辉煌、预示着收获。标志的对称形态寓意企业经营发展的稳健，象征列车运行的安全可靠。</a:t>
            </a:r>
            <a:endParaRPr lang="zh-CN" altLang="en-US">
              <a:latin typeface="黑体" panose="02010609060101010101" charset="-122"/>
              <a:ea typeface="黑体" panose="02010609060101010101"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525" y="0"/>
            <a:ext cx="1261745" cy="68580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等腰三角形 4"/>
          <p:cNvSpPr/>
          <p:nvPr/>
        </p:nvSpPr>
        <p:spPr>
          <a:xfrm rot="5400000">
            <a:off x="1077595" y="3130550"/>
            <a:ext cx="410210" cy="375285"/>
          </a:xfrm>
          <a:prstGeom prst="triangl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232410" y="1640840"/>
            <a:ext cx="718820" cy="4337685"/>
          </a:xfrm>
          <a:prstGeom prst="rect">
            <a:avLst/>
          </a:prstGeom>
          <a:noFill/>
        </p:spPr>
        <p:txBody>
          <a:bodyPr vert="eaVert" wrap="square" rtlCol="0">
            <a:spAutoFit/>
          </a:bodyPr>
          <a:p>
            <a:pPr>
              <a:lnSpc>
                <a:spcPct val="110000"/>
              </a:lnSpc>
            </a:pPr>
            <a:r>
              <a:rPr lang="zh-CN" altLang="en-US" sz="3200" b="1">
                <a:solidFill>
                  <a:schemeClr val="bg1"/>
                </a:solidFill>
                <a:latin typeface="黑体" panose="02010609060101010101" charset="-122"/>
                <a:ea typeface="黑体" panose="02010609060101010101" charset="-122"/>
              </a:rPr>
              <a:t>各大城市地铁设计</a:t>
            </a:r>
            <a:endParaRPr lang="zh-CN" altLang="en-US" sz="3200" b="1">
              <a:solidFill>
                <a:schemeClr val="bg1"/>
              </a:solidFill>
              <a:latin typeface="黑体" panose="02010609060101010101" charset="-122"/>
              <a:ea typeface="黑体" panose="02010609060101010101" charset="-122"/>
            </a:endParaRPr>
          </a:p>
        </p:txBody>
      </p:sp>
      <p:pic>
        <p:nvPicPr>
          <p:cNvPr id="2" name="图片 1" descr="7-14022FU003A7"/>
          <p:cNvPicPr>
            <a:picLocks noChangeAspect="1"/>
          </p:cNvPicPr>
          <p:nvPr/>
        </p:nvPicPr>
        <p:blipFill>
          <a:blip r:embed="rId1"/>
          <a:srcRect l="4806" t="2640" r="3000" b="6545"/>
          <a:stretch>
            <a:fillRect/>
          </a:stretch>
        </p:blipFill>
        <p:spPr>
          <a:xfrm>
            <a:off x="2507615" y="742950"/>
            <a:ext cx="2159635" cy="1619885"/>
          </a:xfrm>
          <a:prstGeom prst="roundRect">
            <a:avLst/>
          </a:prstGeom>
          <a:ln w="38100">
            <a:solidFill>
              <a:schemeClr val="accent6"/>
            </a:solidFill>
          </a:ln>
        </p:spPr>
      </p:pic>
      <p:pic>
        <p:nvPicPr>
          <p:cNvPr id="3" name="图片 2" descr="18843637_093259188442_2"/>
          <p:cNvPicPr>
            <a:picLocks noChangeAspect="1"/>
          </p:cNvPicPr>
          <p:nvPr/>
        </p:nvPicPr>
        <p:blipFill>
          <a:blip r:embed="rId2"/>
          <a:srcRect t="-7804" r="-743" b="-10535"/>
          <a:stretch>
            <a:fillRect/>
          </a:stretch>
        </p:blipFill>
        <p:spPr>
          <a:xfrm>
            <a:off x="5028565" y="779859"/>
            <a:ext cx="2126615" cy="1594961"/>
          </a:xfrm>
          <a:prstGeom prst="roundRect">
            <a:avLst/>
          </a:prstGeom>
          <a:ln w="38100">
            <a:solidFill>
              <a:schemeClr val="accent6"/>
            </a:solidFill>
          </a:ln>
        </p:spPr>
      </p:pic>
      <p:pic>
        <p:nvPicPr>
          <p:cNvPr id="7" name="图片 6" descr="t012b657bcb6b0c2069"/>
          <p:cNvPicPr>
            <a:picLocks noChangeAspect="1"/>
          </p:cNvPicPr>
          <p:nvPr/>
        </p:nvPicPr>
        <p:blipFill>
          <a:blip r:embed="rId3"/>
          <a:srcRect l="9296" t="-8008" r="10672" b="-8008"/>
          <a:stretch>
            <a:fillRect/>
          </a:stretch>
        </p:blipFill>
        <p:spPr>
          <a:xfrm>
            <a:off x="7520305" y="799465"/>
            <a:ext cx="2128520" cy="1597025"/>
          </a:xfrm>
          <a:prstGeom prst="roundRect">
            <a:avLst/>
          </a:prstGeom>
          <a:ln w="38100">
            <a:solidFill>
              <a:schemeClr val="accent6"/>
            </a:solidFill>
          </a:ln>
        </p:spPr>
      </p:pic>
      <p:pic>
        <p:nvPicPr>
          <p:cNvPr id="8" name="图片 7" descr="t0115c5dad423ee0508"/>
          <p:cNvPicPr>
            <a:picLocks noChangeAspect="1"/>
          </p:cNvPicPr>
          <p:nvPr/>
        </p:nvPicPr>
        <p:blipFill>
          <a:blip r:embed="rId4"/>
          <a:srcRect l="6047" t="10630" r="11910" b="12457"/>
          <a:stretch>
            <a:fillRect/>
          </a:stretch>
        </p:blipFill>
        <p:spPr>
          <a:xfrm>
            <a:off x="2517775" y="2687320"/>
            <a:ext cx="2155190" cy="1616710"/>
          </a:xfrm>
          <a:prstGeom prst="roundRect">
            <a:avLst/>
          </a:prstGeom>
          <a:ln w="38100">
            <a:solidFill>
              <a:schemeClr val="accent6"/>
            </a:solidFill>
          </a:ln>
        </p:spPr>
      </p:pic>
      <p:pic>
        <p:nvPicPr>
          <p:cNvPr id="10" name="图片 9" descr="201411719311995"/>
          <p:cNvPicPr>
            <a:picLocks noChangeAspect="1"/>
          </p:cNvPicPr>
          <p:nvPr/>
        </p:nvPicPr>
        <p:blipFill>
          <a:blip r:embed="rId5"/>
          <a:srcRect t="45075" b="-4642"/>
          <a:stretch>
            <a:fillRect/>
          </a:stretch>
        </p:blipFill>
        <p:spPr>
          <a:xfrm>
            <a:off x="5028565" y="2717800"/>
            <a:ext cx="2104390" cy="1579245"/>
          </a:xfrm>
          <a:prstGeom prst="roundRect">
            <a:avLst/>
          </a:prstGeom>
          <a:ln w="38100">
            <a:solidFill>
              <a:schemeClr val="accent6"/>
            </a:solidFill>
          </a:ln>
        </p:spPr>
      </p:pic>
      <p:pic>
        <p:nvPicPr>
          <p:cNvPr id="11" name="图片 10" descr="u=3697944307,1002009088&amp;fm=21&amp;gp=0"/>
          <p:cNvPicPr>
            <a:picLocks noChangeAspect="1"/>
          </p:cNvPicPr>
          <p:nvPr/>
        </p:nvPicPr>
        <p:blipFill>
          <a:blip r:embed="rId6"/>
          <a:srcRect t="-42741" b="-42741"/>
          <a:stretch>
            <a:fillRect/>
          </a:stretch>
        </p:blipFill>
        <p:spPr>
          <a:xfrm>
            <a:off x="7549515" y="2717800"/>
            <a:ext cx="2100580" cy="1576070"/>
          </a:xfrm>
          <a:prstGeom prst="roundRect">
            <a:avLst/>
          </a:prstGeom>
          <a:ln w="38100">
            <a:solidFill>
              <a:schemeClr val="accent6"/>
            </a:solidFill>
          </a:ln>
        </p:spPr>
      </p:pic>
      <p:pic>
        <p:nvPicPr>
          <p:cNvPr id="12" name="图片 11" descr="1757670_679143"/>
          <p:cNvPicPr>
            <a:picLocks noChangeAspect="1"/>
          </p:cNvPicPr>
          <p:nvPr/>
        </p:nvPicPr>
        <p:blipFill>
          <a:blip r:embed="rId7"/>
          <a:srcRect t="6480" b="6480"/>
          <a:stretch>
            <a:fillRect/>
          </a:stretch>
        </p:blipFill>
        <p:spPr>
          <a:xfrm>
            <a:off x="2506345" y="4622165"/>
            <a:ext cx="2175510" cy="1632585"/>
          </a:xfrm>
          <a:prstGeom prst="roundRect">
            <a:avLst/>
          </a:prstGeom>
          <a:ln w="38100">
            <a:solidFill>
              <a:schemeClr val="accent6"/>
            </a:solidFill>
          </a:ln>
        </p:spPr>
      </p:pic>
      <p:pic>
        <p:nvPicPr>
          <p:cNvPr id="13" name="图片 12" descr="20301889_997369"/>
          <p:cNvPicPr>
            <a:picLocks noChangeAspect="1"/>
          </p:cNvPicPr>
          <p:nvPr/>
        </p:nvPicPr>
        <p:blipFill>
          <a:blip r:embed="rId8"/>
          <a:srcRect t="2558" b="2558"/>
          <a:stretch>
            <a:fillRect/>
          </a:stretch>
        </p:blipFill>
        <p:spPr>
          <a:xfrm>
            <a:off x="5028565" y="4672965"/>
            <a:ext cx="2091055" cy="1569085"/>
          </a:xfrm>
          <a:prstGeom prst="roundRect">
            <a:avLst/>
          </a:prstGeom>
          <a:ln w="38100">
            <a:solidFill>
              <a:schemeClr val="accent6"/>
            </a:solidFill>
          </a:ln>
        </p:spPr>
      </p:pic>
      <p:pic>
        <p:nvPicPr>
          <p:cNvPr id="14" name="图片 13" descr="b8389b504fc2d5627a75615be41190ef76c66c03"/>
          <p:cNvPicPr>
            <a:picLocks noChangeAspect="1"/>
          </p:cNvPicPr>
          <p:nvPr/>
        </p:nvPicPr>
        <p:blipFill>
          <a:blip r:embed="rId9"/>
          <a:srcRect l="1661" t="18328" r="-1661" b="6672"/>
          <a:stretch>
            <a:fillRect/>
          </a:stretch>
        </p:blipFill>
        <p:spPr>
          <a:xfrm>
            <a:off x="7516495" y="4682490"/>
            <a:ext cx="2115820" cy="1587500"/>
          </a:xfrm>
          <a:prstGeom prst="roundRect">
            <a:avLst/>
          </a:prstGeom>
          <a:ln w="38100">
            <a:solidFill>
              <a:schemeClr val="accent6"/>
            </a:solidFill>
          </a:ln>
        </p:spPr>
      </p:pic>
      <p:cxnSp>
        <p:nvCxnSpPr>
          <p:cNvPr id="21" name="直接箭头连接符 20"/>
          <p:cNvCxnSpPr/>
          <p:nvPr/>
        </p:nvCxnSpPr>
        <p:spPr>
          <a:xfrm>
            <a:off x="2504440" y="2516505"/>
            <a:ext cx="9377045" cy="20320"/>
          </a:xfrm>
          <a:prstGeom prst="straightConnector1">
            <a:avLst/>
          </a:prstGeom>
          <a:ln w="28575" cmpd="sng">
            <a:solidFill>
              <a:schemeClr val="accent6"/>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10127615" y="2066290"/>
            <a:ext cx="1813560" cy="457200"/>
          </a:xfrm>
          <a:prstGeom prst="rect">
            <a:avLst/>
          </a:prstGeom>
          <a:noFill/>
        </p:spPr>
        <p:txBody>
          <a:bodyPr wrap="square" rtlCol="0">
            <a:spAutoFit/>
          </a:bodyPr>
          <a:p>
            <a:r>
              <a:rPr lang="zh-CN" altLang="en-US" sz="2400" b="1">
                <a:solidFill>
                  <a:schemeClr val="accent6"/>
                </a:solidFill>
                <a:latin typeface="黑体" panose="02010609060101010101" charset="-122"/>
                <a:ea typeface="黑体" panose="02010609060101010101" charset="-122"/>
              </a:rPr>
              <a:t>一线城市</a:t>
            </a:r>
            <a:endParaRPr lang="zh-CN" altLang="en-US" sz="2400" b="1">
              <a:solidFill>
                <a:schemeClr val="accent6"/>
              </a:solidFill>
              <a:latin typeface="黑体" panose="02010609060101010101" charset="-122"/>
              <a:ea typeface="黑体" panose="02010609060101010101" charset="-122"/>
            </a:endParaRPr>
          </a:p>
        </p:txBody>
      </p:sp>
      <p:cxnSp>
        <p:nvCxnSpPr>
          <p:cNvPr id="23" name="直接箭头连接符 22"/>
          <p:cNvCxnSpPr/>
          <p:nvPr/>
        </p:nvCxnSpPr>
        <p:spPr>
          <a:xfrm>
            <a:off x="2478405" y="4447540"/>
            <a:ext cx="9377045" cy="20320"/>
          </a:xfrm>
          <a:prstGeom prst="straightConnector1">
            <a:avLst/>
          </a:prstGeom>
          <a:ln w="28575" cmpd="sng">
            <a:solidFill>
              <a:schemeClr val="accent6"/>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0182860" y="3997960"/>
            <a:ext cx="1407160" cy="457200"/>
          </a:xfrm>
          <a:prstGeom prst="rect">
            <a:avLst/>
          </a:prstGeom>
          <a:noFill/>
        </p:spPr>
        <p:txBody>
          <a:bodyPr wrap="none" rtlCol="0" anchor="t">
            <a:spAutoFit/>
          </a:bodyPr>
          <a:p>
            <a:r>
              <a:rPr lang="zh-CN" altLang="en-US" sz="2400" b="1">
                <a:solidFill>
                  <a:schemeClr val="accent6"/>
                </a:solidFill>
                <a:latin typeface="黑体" panose="02010609060101010101" charset="-122"/>
                <a:ea typeface="黑体" panose="02010609060101010101" charset="-122"/>
                <a:sym typeface="+mn-ea"/>
              </a:rPr>
              <a:t>二线城市</a:t>
            </a:r>
            <a:endParaRPr lang="zh-CN" altLang="en-US" sz="2400" b="1">
              <a:solidFill>
                <a:schemeClr val="accent6"/>
              </a:solidFill>
              <a:latin typeface="黑体" panose="02010609060101010101" charset="-122"/>
              <a:ea typeface="黑体" panose="02010609060101010101" charset="-122"/>
              <a:sym typeface="+mn-ea"/>
            </a:endParaRPr>
          </a:p>
        </p:txBody>
      </p:sp>
      <p:cxnSp>
        <p:nvCxnSpPr>
          <p:cNvPr id="25" name="直接箭头连接符 24"/>
          <p:cNvCxnSpPr/>
          <p:nvPr/>
        </p:nvCxnSpPr>
        <p:spPr>
          <a:xfrm>
            <a:off x="2508885" y="6443980"/>
            <a:ext cx="9377045" cy="20320"/>
          </a:xfrm>
          <a:prstGeom prst="straightConnector1">
            <a:avLst/>
          </a:prstGeom>
          <a:ln w="28575" cmpd="sng">
            <a:solidFill>
              <a:schemeClr val="accent6"/>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10262870" y="5951220"/>
            <a:ext cx="2033905" cy="457200"/>
          </a:xfrm>
          <a:prstGeom prst="rect">
            <a:avLst/>
          </a:prstGeom>
          <a:noFill/>
        </p:spPr>
        <p:txBody>
          <a:bodyPr wrap="square" rtlCol="0">
            <a:spAutoFit/>
          </a:bodyPr>
          <a:p>
            <a:r>
              <a:rPr lang="zh-CN" altLang="en-US" sz="2400" b="1">
                <a:solidFill>
                  <a:schemeClr val="accent6"/>
                </a:solidFill>
                <a:latin typeface="黑体" panose="02010609060101010101" charset="-122"/>
                <a:ea typeface="黑体" panose="02010609060101010101" charset="-122"/>
              </a:rPr>
              <a:t>三线城市</a:t>
            </a:r>
            <a:endParaRPr lang="zh-CN" altLang="en-US" sz="2400" b="1">
              <a:solidFill>
                <a:schemeClr val="accent6"/>
              </a:solidFill>
              <a:latin typeface="黑体" panose="02010609060101010101" charset="-122"/>
              <a:ea typeface="黑体" panose="02010609060101010101"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525" y="0"/>
            <a:ext cx="1261745" cy="68580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等腰三角形 4"/>
          <p:cNvSpPr/>
          <p:nvPr/>
        </p:nvSpPr>
        <p:spPr>
          <a:xfrm rot="5400000">
            <a:off x="1077595" y="3130550"/>
            <a:ext cx="410210" cy="375285"/>
          </a:xfrm>
          <a:prstGeom prst="triangl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232410" y="1640840"/>
            <a:ext cx="718820" cy="4337685"/>
          </a:xfrm>
          <a:prstGeom prst="rect">
            <a:avLst/>
          </a:prstGeom>
          <a:noFill/>
        </p:spPr>
        <p:txBody>
          <a:bodyPr vert="eaVert" wrap="square" rtlCol="0">
            <a:spAutoFit/>
          </a:bodyPr>
          <a:p>
            <a:pPr>
              <a:lnSpc>
                <a:spcPct val="110000"/>
              </a:lnSpc>
            </a:pPr>
            <a:r>
              <a:rPr lang="zh-CN" altLang="en-US" sz="3200" b="1">
                <a:solidFill>
                  <a:schemeClr val="bg1"/>
                </a:solidFill>
                <a:latin typeface="黑体" panose="02010609060101010101" charset="-122"/>
                <a:ea typeface="黑体" panose="02010609060101010101" charset="-122"/>
              </a:rPr>
              <a:t>地 铁 标 识 设 计</a:t>
            </a:r>
            <a:endParaRPr lang="zh-CN" altLang="en-US" sz="3200" b="1">
              <a:solidFill>
                <a:schemeClr val="bg1"/>
              </a:solidFill>
              <a:latin typeface="黑体" panose="02010609060101010101" charset="-122"/>
              <a:ea typeface="黑体" panose="02010609060101010101" charset="-122"/>
            </a:endParaRPr>
          </a:p>
        </p:txBody>
      </p:sp>
      <p:pic>
        <p:nvPicPr>
          <p:cNvPr id="9" name="图片 8" descr="20150601013627290"/>
          <p:cNvPicPr>
            <a:picLocks noChangeAspect="1"/>
          </p:cNvPicPr>
          <p:nvPr/>
        </p:nvPicPr>
        <p:blipFill>
          <a:blip r:embed="rId1"/>
          <a:stretch>
            <a:fillRect/>
          </a:stretch>
        </p:blipFill>
        <p:spPr>
          <a:xfrm>
            <a:off x="1842770" y="567055"/>
            <a:ext cx="10133330" cy="5284470"/>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2996</Words>
  <Application>WPS 演示</Application>
  <PresentationFormat>宽屏</PresentationFormat>
  <Paragraphs>358</Paragraphs>
  <Slides>35</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35</vt:i4>
      </vt:variant>
    </vt:vector>
  </HeadingPairs>
  <TitlesOfParts>
    <vt:vector size="46" baseType="lpstr">
      <vt:lpstr>Arial</vt:lpstr>
      <vt:lpstr>宋体</vt:lpstr>
      <vt:lpstr>Wingdings</vt:lpstr>
      <vt:lpstr>黑体</vt:lpstr>
      <vt:lpstr>Calibri</vt:lpstr>
      <vt:lpstr>Yu Gothic UI Semibold</vt:lpstr>
      <vt:lpstr>微软雅黑</vt:lpstr>
      <vt:lpstr>Arial Unicode MS</vt:lpstr>
      <vt:lpstr>Calibri Light</vt:lpstr>
      <vt:lpstr>Yu Gothic</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liao</cp:lastModifiedBy>
  <cp:revision>12</cp:revision>
  <dcterms:created xsi:type="dcterms:W3CDTF">2016-05-04T09:50:00Z</dcterms:created>
  <dcterms:modified xsi:type="dcterms:W3CDTF">2017-07-08T08:08:48Z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2052-10.1.0.6638</vt:lpwstr>
  </property>
</Properties>
</file>